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Lst>
  <p:sldIdLst>
    <p:sldId id="332" r:id="rId6"/>
    <p:sldId id="333" r:id="rId7"/>
    <p:sldId id="287" r:id="rId8"/>
    <p:sldId id="288" r:id="rId9"/>
    <p:sldId id="289" r:id="rId10"/>
    <p:sldId id="328" r:id="rId11"/>
    <p:sldId id="291" r:id="rId12"/>
    <p:sldId id="292" r:id="rId13"/>
    <p:sldId id="293" r:id="rId14"/>
    <p:sldId id="329" r:id="rId15"/>
    <p:sldId id="295" r:id="rId16"/>
    <p:sldId id="322" r:id="rId17"/>
    <p:sldId id="296" r:id="rId18"/>
    <p:sldId id="298" r:id="rId19"/>
    <p:sldId id="299" r:id="rId20"/>
    <p:sldId id="300" r:id="rId21"/>
    <p:sldId id="320" r:id="rId22"/>
    <p:sldId id="327" r:id="rId23"/>
    <p:sldId id="302" r:id="rId24"/>
    <p:sldId id="303" r:id="rId25"/>
    <p:sldId id="304" r:id="rId26"/>
    <p:sldId id="305" r:id="rId27"/>
    <p:sldId id="306" r:id="rId28"/>
    <p:sldId id="323" r:id="rId29"/>
    <p:sldId id="326" r:id="rId30"/>
    <p:sldId id="308" r:id="rId31"/>
    <p:sldId id="309" r:id="rId32"/>
    <p:sldId id="310" r:id="rId33"/>
    <p:sldId id="311" r:id="rId34"/>
    <p:sldId id="312" r:id="rId35"/>
    <p:sldId id="313" r:id="rId36"/>
    <p:sldId id="314" r:id="rId37"/>
    <p:sldId id="330" r:id="rId38"/>
    <p:sldId id="321" r:id="rId39"/>
    <p:sldId id="315" r:id="rId40"/>
    <p:sldId id="316" r:id="rId41"/>
    <p:sldId id="283" r:id="rId42"/>
    <p:sldId id="33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8BD707-D9CF-40AE-B4C6-C98DA3205C09}" type="datetimeFigureOut">
              <a:rPr lang="en-US" smtClean="0"/>
              <a:pPr/>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rudyard.org/ebola-patient-bleeding/&amp;ei=bRR0VMP3LcLoat_AgsgB&amp;bvm=bv.80185997,d.d2s&amp;psig=AFQjCNHwy5zYY5tXxfjnqtWNqb5Abtti5w&amp;ust=1416979925435654" TargetMode="External"/><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4.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time.com/3594010/gates-foundation-gives-5-7-million-to-help-develop-ebola-cure/&amp;ei=Hxh0VLCHNc6vadfkgYgM&amp;psig=AFQjCNE8QqtdQ7Yx0pR6I32rMapXl3BZ7Q&amp;ust=1416980865612021" TargetMode="Externa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4.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huffingtonpost.com/2014/08/14/ebola-isolation-ward-germany_n_5675362.html&amp;ei=ExV0VJXUNszeao2-gOAH&amp;bvm=bv.80185997,d.d2s&amp;psig=AFQjCNF-tgKBWfLFUKG-kDRdISaqLRCT3g&amp;ust=1416980058464869" TargetMode="Externa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4.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articles.mercola.com/sites/articles/archive/2010/09/30/hand-washing-can-prevent-the-spread-of-infections.aspx&amp;ei=aBx0VIWOOMrZas7tgZAO&amp;psig=AFQjCNHwYjlIUch-0HsW7r6ABmPglKVYEw&amp;ust=1416981881343368" TargetMode="External"/><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4.pn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T.sodagar91@gmail" TargetMode="External"/><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209800"/>
          </a:xfrm>
        </p:spPr>
        <p:txBody>
          <a:bodyPr>
            <a:normAutofit/>
          </a:bodyPr>
          <a:lstStyle/>
          <a:p>
            <a:r>
              <a:rPr lang="fa-IR" sz="4000" dirty="0" smtClean="0">
                <a:cs typeface="B Yagut" pitchFamily="2" charset="-78"/>
              </a:rPr>
              <a:t>آشنایی با بیماری های واگیر</a:t>
            </a:r>
            <a:endParaRPr lang="fa-IR" sz="4000" dirty="0">
              <a:cs typeface="B Yagut" pitchFamily="2" charset="-78"/>
            </a:endParaRPr>
          </a:p>
        </p:txBody>
      </p:sp>
      <p:sp>
        <p:nvSpPr>
          <p:cNvPr id="3" name="Subtitle 2"/>
          <p:cNvSpPr>
            <a:spLocks noGrp="1"/>
          </p:cNvSpPr>
          <p:nvPr>
            <p:ph type="subTitle" idx="1"/>
          </p:nvPr>
        </p:nvSpPr>
        <p:spPr>
          <a:xfrm>
            <a:off x="1371600" y="3276600"/>
            <a:ext cx="6400800" cy="2362200"/>
          </a:xfrm>
        </p:spPr>
        <p:txBody>
          <a:bodyPr>
            <a:normAutofit/>
          </a:bodyPr>
          <a:lstStyle/>
          <a:p>
            <a:r>
              <a:rPr lang="fa-IR" sz="4000" dirty="0" smtClean="0">
                <a:solidFill>
                  <a:schemeClr val="tx1"/>
                </a:solidFill>
                <a:cs typeface="B Yagut" pitchFamily="2" charset="-78"/>
              </a:rPr>
              <a:t>بیماری ابولا</a:t>
            </a:r>
            <a:endParaRPr lang="fa-IR" sz="4000" dirty="0">
              <a:solidFill>
                <a:schemeClr val="tx1"/>
              </a:solidFill>
              <a:cs typeface="B Yagut" pitchFamily="2" charset="-78"/>
            </a:endParaRPr>
          </a:p>
        </p:txBody>
      </p:sp>
      <p:pic>
        <p:nvPicPr>
          <p:cNvPr id="4" name="Picture 3"/>
          <p:cNvPicPr>
            <a:picLocks noChangeAspect="1"/>
          </p:cNvPicPr>
          <p:nvPr/>
        </p:nvPicPr>
        <p:blipFill>
          <a:blip r:embed="rId2" cstate="print"/>
          <a:srcRect/>
          <a:stretch>
            <a:fillRect/>
          </a:stretch>
        </p:blipFill>
        <p:spPr bwMode="auto">
          <a:xfrm>
            <a:off x="2438400" y="4191000"/>
            <a:ext cx="5029200" cy="182880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علایم </a:t>
            </a:r>
            <a:r>
              <a:rPr lang="fa-IR" sz="4000" b="1" dirty="0">
                <a:cs typeface="B Yagut" pitchFamily="2" charset="-78"/>
              </a:rPr>
              <a:t>بالینی بیماری </a:t>
            </a:r>
            <a:r>
              <a:rPr lang="fa-IR" sz="4000" b="1" dirty="0" smtClean="0">
                <a:cs typeface="B Yagut" pitchFamily="2" charset="-78"/>
              </a:rPr>
              <a:t>ابولا</a:t>
            </a:r>
            <a:endParaRPr lang="fa-IR" sz="4000" dirty="0">
              <a:cs typeface="B Yagut" pitchFamily="2" charset="-78"/>
            </a:endParaRPr>
          </a:p>
        </p:txBody>
      </p:sp>
      <p:sp>
        <p:nvSpPr>
          <p:cNvPr id="3" name="Content Placeholder 2"/>
          <p:cNvSpPr>
            <a:spLocks noGrp="1"/>
          </p:cNvSpPr>
          <p:nvPr>
            <p:ph idx="1"/>
          </p:nvPr>
        </p:nvSpPr>
        <p:spPr/>
        <p:txBody>
          <a:bodyPr>
            <a:normAutofit fontScale="77500" lnSpcReduction="20000"/>
          </a:bodyPr>
          <a:lstStyle/>
          <a:p>
            <a:pPr>
              <a:buNone/>
            </a:pPr>
            <a:r>
              <a:rPr lang="fa-IR" dirty="0">
                <a:cs typeface="B Yagut" pitchFamily="2" charset="-78"/>
              </a:rPr>
              <a:t>بعد از طی شدن دوره کمون 2 تا21 </a:t>
            </a:r>
            <a:r>
              <a:rPr lang="fa-IR" dirty="0" smtClean="0">
                <a:cs typeface="B Yagut" pitchFamily="2" charset="-78"/>
              </a:rPr>
              <a:t>روزه</a:t>
            </a:r>
          </a:p>
          <a:p>
            <a:pPr>
              <a:buNone/>
            </a:pPr>
            <a:r>
              <a:rPr lang="fa-IR" dirty="0">
                <a:cs typeface="B Yagut" pitchFamily="2" charset="-78"/>
              </a:rPr>
              <a:t>مراحل اولیه بیماری (علائم شبه آنفلوانزا):</a:t>
            </a:r>
          </a:p>
          <a:p>
            <a:pPr>
              <a:buNone/>
            </a:pPr>
            <a:r>
              <a:rPr lang="fa-IR" dirty="0">
                <a:cs typeface="B Yagut" pitchFamily="2" charset="-78"/>
              </a:rPr>
              <a:t>بیماری ایبولا معمولاً با یک تب ناگهانی </a:t>
            </a:r>
            <a:endParaRPr lang="fa-IR" dirty="0" smtClean="0">
              <a:cs typeface="B Yagut" pitchFamily="2" charset="-78"/>
            </a:endParaRPr>
          </a:p>
          <a:p>
            <a:pPr>
              <a:buNone/>
            </a:pPr>
            <a:r>
              <a:rPr lang="fa-IR" dirty="0" smtClean="0">
                <a:cs typeface="B Yagut" pitchFamily="2" charset="-78"/>
              </a:rPr>
              <a:t>(</a:t>
            </a:r>
            <a:r>
              <a:rPr lang="fa-IR" dirty="0">
                <a:cs typeface="B Yagut" pitchFamily="2" charset="-78"/>
              </a:rPr>
              <a:t>افزایش درجه حرارت بدن </a:t>
            </a:r>
            <a:endParaRPr lang="fa-IR" dirty="0" smtClean="0">
              <a:cs typeface="B Yagut" pitchFamily="2" charset="-78"/>
            </a:endParaRPr>
          </a:p>
          <a:p>
            <a:pPr>
              <a:buNone/>
            </a:pPr>
            <a:r>
              <a:rPr lang="fa-IR" dirty="0" smtClean="0">
                <a:cs typeface="B Yagut" pitchFamily="2" charset="-78"/>
              </a:rPr>
              <a:t>بیش </a:t>
            </a:r>
            <a:r>
              <a:rPr lang="fa-IR" dirty="0">
                <a:cs typeface="B Yagut" pitchFamily="2" charset="-78"/>
              </a:rPr>
              <a:t>از 38 درجه سانتیگراد</a:t>
            </a:r>
            <a:r>
              <a:rPr lang="fa-IR" dirty="0" smtClean="0">
                <a:cs typeface="B Yagut" pitchFamily="2" charset="-78"/>
              </a:rPr>
              <a:t>)</a:t>
            </a:r>
          </a:p>
          <a:p>
            <a:pPr>
              <a:buNone/>
            </a:pPr>
            <a:r>
              <a:rPr lang="fa-IR" dirty="0" smtClean="0">
                <a:cs typeface="B Yagut" pitchFamily="2" charset="-78"/>
              </a:rPr>
              <a:t>آغاز </a:t>
            </a:r>
            <a:r>
              <a:rPr lang="fa-IR" dirty="0">
                <a:cs typeface="B Yagut" pitchFamily="2" charset="-78"/>
              </a:rPr>
              <a:t>می </a:t>
            </a:r>
            <a:r>
              <a:rPr lang="fa-IR" dirty="0" smtClean="0">
                <a:cs typeface="B Yagut" pitchFamily="2" charset="-78"/>
              </a:rPr>
              <a:t>شود</a:t>
            </a:r>
          </a:p>
          <a:p>
            <a:pPr rtl="0" fontAlgn="auto">
              <a:spcBef>
                <a:spcPts val="0"/>
              </a:spcBef>
              <a:spcAft>
                <a:spcPts val="0"/>
              </a:spcAft>
              <a:buNone/>
              <a:defRPr/>
            </a:pPr>
            <a:r>
              <a:rPr lang="fa-IR" dirty="0">
                <a:latin typeface="Cambria"/>
                <a:ea typeface="Calibri"/>
                <a:cs typeface="B Yagut" pitchFamily="2" charset="-78"/>
              </a:rPr>
              <a:t>بیمارعموما از سردرد و </a:t>
            </a:r>
            <a:endParaRPr lang="fa-IR" dirty="0" smtClean="0">
              <a:latin typeface="Cambria"/>
              <a:ea typeface="Calibri"/>
              <a:cs typeface="B Yagut" pitchFamily="2" charset="-78"/>
            </a:endParaRPr>
          </a:p>
          <a:p>
            <a:pPr rtl="0" fontAlgn="auto">
              <a:spcBef>
                <a:spcPts val="0"/>
              </a:spcBef>
              <a:spcAft>
                <a:spcPts val="0"/>
              </a:spcAft>
              <a:buNone/>
              <a:defRPr/>
            </a:pPr>
            <a:r>
              <a:rPr lang="fa-IR" dirty="0" smtClean="0">
                <a:latin typeface="Cambria"/>
                <a:ea typeface="Calibri"/>
                <a:cs typeface="B Yagut" pitchFamily="2" charset="-78"/>
              </a:rPr>
              <a:t>بدن </a:t>
            </a:r>
            <a:r>
              <a:rPr lang="fa-IR" dirty="0">
                <a:latin typeface="Cambria"/>
                <a:ea typeface="Calibri"/>
                <a:cs typeface="B Yagut" pitchFamily="2" charset="-78"/>
              </a:rPr>
              <a:t>درد همراه با آن نیز </a:t>
            </a:r>
            <a:r>
              <a:rPr lang="fa-IR" dirty="0" smtClean="0">
                <a:latin typeface="Cambria"/>
                <a:ea typeface="Calibri"/>
                <a:cs typeface="B Yagut" pitchFamily="2" charset="-78"/>
              </a:rPr>
              <a:t>شکایت دارد</a:t>
            </a:r>
          </a:p>
          <a:p>
            <a:pPr rtl="0" fontAlgn="auto">
              <a:spcBef>
                <a:spcPts val="0"/>
              </a:spcBef>
              <a:spcAft>
                <a:spcPts val="0"/>
              </a:spcAft>
              <a:buNone/>
              <a:defRPr/>
            </a:pPr>
            <a:r>
              <a:rPr lang="fa-IR" dirty="0" smtClean="0">
                <a:cs typeface="B Yagut" pitchFamily="2" charset="-78"/>
              </a:rPr>
              <a:t>-</a:t>
            </a:r>
            <a:r>
              <a:rPr lang="fa-IR" dirty="0">
                <a:cs typeface="B Yagut" pitchFamily="2" charset="-78"/>
              </a:rPr>
              <a:t>احساس ضعف </a:t>
            </a:r>
            <a:endParaRPr lang="fa-IR" dirty="0" smtClean="0">
              <a:cs typeface="B Yagut" pitchFamily="2" charset="-78"/>
            </a:endParaRPr>
          </a:p>
          <a:p>
            <a:pPr rtl="0" fontAlgn="auto">
              <a:spcBef>
                <a:spcPts val="0"/>
              </a:spcBef>
              <a:spcAft>
                <a:spcPts val="0"/>
              </a:spcAft>
              <a:buNone/>
              <a:defRPr/>
            </a:pPr>
            <a:r>
              <a:rPr lang="fa-IR" dirty="0" smtClean="0">
                <a:cs typeface="B Yagut" pitchFamily="2" charset="-78"/>
              </a:rPr>
              <a:t>و </a:t>
            </a:r>
            <a:r>
              <a:rPr lang="fa-IR" dirty="0">
                <a:cs typeface="B Yagut" pitchFamily="2" charset="-78"/>
              </a:rPr>
              <a:t>بی حالی پیشرونده و شدید</a:t>
            </a:r>
          </a:p>
          <a:p>
            <a:pPr fontAlgn="auto">
              <a:spcBef>
                <a:spcPts val="0"/>
              </a:spcBef>
              <a:spcAft>
                <a:spcPts val="0"/>
              </a:spcAft>
              <a:buNone/>
              <a:defRPr/>
            </a:pPr>
            <a:r>
              <a:rPr lang="fa-IR" dirty="0">
                <a:cs typeface="B Yagut" pitchFamily="2" charset="-78"/>
              </a:rPr>
              <a:t>-</a:t>
            </a:r>
            <a:r>
              <a:rPr lang="fa-IR" dirty="0" smtClean="0">
                <a:cs typeface="B Yagut" pitchFamily="2" charset="-78"/>
              </a:rPr>
              <a:t>گاهی </a:t>
            </a:r>
            <a:r>
              <a:rPr lang="fa-IR" dirty="0">
                <a:cs typeface="B Yagut" pitchFamily="2" charset="-78"/>
              </a:rPr>
              <a:t>گلودرد یا سرفه </a:t>
            </a:r>
            <a:r>
              <a:rPr lang="fa-IR" dirty="0" smtClean="0">
                <a:cs typeface="B Yagut" pitchFamily="2" charset="-78"/>
              </a:rPr>
              <a:t>خشک</a:t>
            </a:r>
          </a:p>
          <a:p>
            <a:pPr>
              <a:spcBef>
                <a:spcPts val="0"/>
              </a:spcBef>
              <a:buNone/>
              <a:defRPr/>
            </a:pPr>
            <a:r>
              <a:rPr lang="fa-IR" dirty="0">
                <a:cs typeface="B Yagut" pitchFamily="2" charset="-78"/>
              </a:rPr>
              <a:t>-دردمفاصل، درد عضلانی</a:t>
            </a:r>
            <a:r>
              <a:rPr lang="fa-IR" dirty="0" smtClean="0">
                <a:cs typeface="B Yagut" pitchFamily="2" charset="-78"/>
              </a:rPr>
              <a:t>،</a:t>
            </a:r>
          </a:p>
          <a:p>
            <a:pPr>
              <a:spcBef>
                <a:spcPts val="0"/>
              </a:spcBef>
              <a:buNone/>
              <a:defRPr/>
            </a:pPr>
            <a:r>
              <a:rPr lang="fa-IR" dirty="0" smtClean="0">
                <a:cs typeface="B Yagut" pitchFamily="2" charset="-78"/>
              </a:rPr>
              <a:t>درد </a:t>
            </a:r>
            <a:r>
              <a:rPr lang="fa-IR" dirty="0">
                <a:cs typeface="B Yagut" pitchFamily="2" charset="-78"/>
              </a:rPr>
              <a:t>شکم، تهوع، استفراغ </a:t>
            </a:r>
          </a:p>
          <a:p>
            <a:pPr fontAlgn="auto">
              <a:spcBef>
                <a:spcPts val="0"/>
              </a:spcBef>
              <a:spcAft>
                <a:spcPts val="0"/>
              </a:spcAft>
              <a:defRPr/>
            </a:pPr>
            <a:endParaRPr lang="fa-IR" dirty="0">
              <a:cs typeface="B Yagut" pitchFamily="2" charset="-78"/>
            </a:endParaRPr>
          </a:p>
          <a:p>
            <a:endParaRPr lang="fa-IR" dirty="0">
              <a:cs typeface="B Yagut" pitchFamily="2" charset="-78"/>
            </a:endParaRPr>
          </a:p>
          <a:p>
            <a:endParaRPr lang="en-US" dirty="0">
              <a:cs typeface="B Yagut" pitchFamily="2" charset="-78"/>
            </a:endParaRPr>
          </a:p>
          <a:p>
            <a:endParaRPr lang="fa-IR" dirty="0">
              <a:cs typeface="B Yagut" pitchFamily="2" charset="-78"/>
            </a:endParaRPr>
          </a:p>
        </p:txBody>
      </p:sp>
      <p:pic>
        <p:nvPicPr>
          <p:cNvPr id="4" name="Picture 2"/>
          <p:cNvPicPr>
            <a:picLocks noChangeAspect="1"/>
          </p:cNvPicPr>
          <p:nvPr/>
        </p:nvPicPr>
        <p:blipFill>
          <a:blip r:embed="rId3" cstate="print"/>
          <a:srcRect/>
          <a:stretch>
            <a:fillRect/>
          </a:stretch>
        </p:blipFill>
        <p:spPr bwMode="auto">
          <a:xfrm>
            <a:off x="381000" y="1905000"/>
            <a:ext cx="3505200" cy="4191000"/>
          </a:xfrm>
          <a:prstGeom prst="rect">
            <a:avLst/>
          </a:prstGeom>
          <a:noFill/>
          <a:ln w="9525">
            <a:noFill/>
            <a:miter lim="800000"/>
            <a:headEnd/>
            <a:tailEnd/>
          </a:ln>
        </p:spPr>
      </p:pic>
      <p:pic>
        <p:nvPicPr>
          <p:cNvPr id="5" name="~PP3222.WAV">
            <a:hlinkClick r:id="" action="ppaction://media"/>
          </p:cNvPr>
          <p:cNvPicPr>
            <a:picLocks noRot="1" noChangeAspect="1"/>
          </p:cNvPicPr>
          <p:nvPr>
            <a:wavAudioFile r:embed="rId1" name="~PP3222.WAV"/>
          </p:nvPr>
        </p:nvPicPr>
        <p:blipFill>
          <a:blip r:embed="rId4"/>
          <a:stretch>
            <a:fillRect/>
          </a:stretch>
        </p:blipFill>
        <p:spPr>
          <a:xfrm>
            <a:off x="8696325" y="6410325"/>
            <a:ext cx="304800" cy="304800"/>
          </a:xfrm>
          <a:prstGeom prst="rect">
            <a:avLst/>
          </a:prstGeom>
        </p:spPr>
      </p:pic>
    </p:spTree>
  </p:cSld>
  <p:clrMapOvr>
    <a:masterClrMapping/>
  </p:clrMapOvr>
  <p:transition advTm="47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600" b="1" dirty="0">
                <a:cs typeface="B Yagut" pitchFamily="2" charset="-78"/>
              </a:rPr>
              <a:t>راه ابتلا، انتقال و گسترش </a:t>
            </a:r>
            <a:r>
              <a:rPr lang="fa-IR" sz="3600" b="1" dirty="0" smtClean="0">
                <a:cs typeface="B Yagut" pitchFamily="2" charset="-78"/>
              </a:rPr>
              <a:t>بیماری</a:t>
            </a:r>
            <a:r>
              <a:rPr lang="fa-IR" sz="3200" b="1" dirty="0">
                <a:cs typeface="B Yagut" pitchFamily="2" charset="-78"/>
              </a:rPr>
              <a:t/>
            </a:r>
            <a:br>
              <a:rPr lang="fa-IR" sz="3200" b="1" dirty="0">
                <a:cs typeface="B Yagut" pitchFamily="2" charset="-78"/>
              </a:rPr>
            </a:br>
            <a:endParaRPr lang="fa-IR" sz="3200" dirty="0">
              <a:cs typeface="B Yagut" pitchFamily="2" charset="-78"/>
            </a:endParaRPr>
          </a:p>
        </p:txBody>
      </p:sp>
      <p:sp>
        <p:nvSpPr>
          <p:cNvPr id="3" name="Content Placeholder 2"/>
          <p:cNvSpPr>
            <a:spLocks noGrp="1"/>
          </p:cNvSpPr>
          <p:nvPr>
            <p:ph idx="1"/>
          </p:nvPr>
        </p:nvSpPr>
        <p:spPr/>
        <p:txBody>
          <a:bodyPr>
            <a:normAutofit/>
          </a:bodyPr>
          <a:lstStyle/>
          <a:p>
            <a:pPr>
              <a:lnSpc>
                <a:spcPct val="150000"/>
              </a:lnSpc>
              <a:buNone/>
            </a:pPr>
            <a:r>
              <a:rPr lang="fa-IR" sz="2400" dirty="0">
                <a:cs typeface="B Yagut" pitchFamily="2" charset="-78"/>
              </a:rPr>
              <a:t>این بیماری جزو بیماری های </a:t>
            </a:r>
            <a:r>
              <a:rPr lang="fa-IR" sz="2400" dirty="0" smtClean="0">
                <a:cs typeface="B Yagut" pitchFamily="2" charset="-78"/>
              </a:rPr>
              <a:t>قابل</a:t>
            </a:r>
          </a:p>
          <a:p>
            <a:pPr>
              <a:lnSpc>
                <a:spcPct val="150000"/>
              </a:lnSpc>
              <a:buNone/>
            </a:pPr>
            <a:r>
              <a:rPr lang="fa-IR" sz="2400" dirty="0" smtClean="0">
                <a:cs typeface="B Yagut" pitchFamily="2" charset="-78"/>
              </a:rPr>
              <a:t>انتقال </a:t>
            </a:r>
            <a:r>
              <a:rPr lang="fa-IR" sz="2400" dirty="0">
                <a:cs typeface="B Yagut" pitchFamily="2" charset="-78"/>
              </a:rPr>
              <a:t>از حیوان به </a:t>
            </a:r>
            <a:r>
              <a:rPr lang="fa-IR" sz="2400" dirty="0" smtClean="0">
                <a:cs typeface="B Yagut" pitchFamily="2" charset="-78"/>
              </a:rPr>
              <a:t>انسان مخزن </a:t>
            </a:r>
            <a:r>
              <a:rPr lang="fa-IR" sz="2400" dirty="0">
                <a:cs typeface="B Yagut" pitchFamily="2" charset="-78"/>
              </a:rPr>
              <a:t>اصلی </a:t>
            </a:r>
            <a:endParaRPr lang="fa-IR" sz="2400" dirty="0" smtClean="0">
              <a:cs typeface="B Yagut" pitchFamily="2" charset="-78"/>
            </a:endParaRPr>
          </a:p>
          <a:p>
            <a:pPr>
              <a:lnSpc>
                <a:spcPct val="150000"/>
              </a:lnSpc>
              <a:buNone/>
            </a:pPr>
            <a:r>
              <a:rPr lang="fa-IR" sz="2400" dirty="0" smtClean="0">
                <a:cs typeface="B Yagut" pitchFamily="2" charset="-78"/>
              </a:rPr>
              <a:t>آن </a:t>
            </a:r>
            <a:r>
              <a:rPr lang="fa-IR" sz="2400" dirty="0">
                <a:cs typeface="B Yagut" pitchFamily="2" charset="-78"/>
              </a:rPr>
              <a:t>نوعی خفاش میوه </a:t>
            </a:r>
            <a:r>
              <a:rPr lang="fa-IR" sz="2400" dirty="0" smtClean="0">
                <a:cs typeface="B Yagut" pitchFamily="2" charset="-78"/>
              </a:rPr>
              <a:t>خوار</a:t>
            </a:r>
            <a:endParaRPr lang="fa-IR" sz="2400" dirty="0">
              <a:cs typeface="B Yagut" pitchFamily="2" charset="-78"/>
            </a:endParaRPr>
          </a:p>
          <a:p>
            <a:pPr rtl="0" fontAlgn="auto">
              <a:lnSpc>
                <a:spcPct val="150000"/>
              </a:lnSpc>
              <a:spcBef>
                <a:spcPts val="0"/>
              </a:spcBef>
              <a:spcAft>
                <a:spcPts val="0"/>
              </a:spcAft>
              <a:buNone/>
              <a:defRPr/>
            </a:pPr>
            <a:r>
              <a:rPr lang="fa-IR" sz="2400" dirty="0">
                <a:cs typeface="B Yagut" pitchFamily="2" charset="-78"/>
              </a:rPr>
              <a:t>گوریل ها، بابون ها و شامپانزه ها، </a:t>
            </a:r>
            <a:endParaRPr lang="fa-IR" sz="2400" dirty="0" smtClean="0">
              <a:cs typeface="B Yagut" pitchFamily="2" charset="-78"/>
            </a:endParaRPr>
          </a:p>
          <a:p>
            <a:pPr rtl="0" fontAlgn="auto">
              <a:lnSpc>
                <a:spcPct val="150000"/>
              </a:lnSpc>
              <a:spcBef>
                <a:spcPts val="0"/>
              </a:spcBef>
              <a:spcAft>
                <a:spcPts val="0"/>
              </a:spcAft>
              <a:buNone/>
              <a:defRPr/>
            </a:pPr>
            <a:r>
              <a:rPr lang="fa-IR" sz="2400" dirty="0" smtClean="0">
                <a:cs typeface="B Yagut" pitchFamily="2" charset="-78"/>
              </a:rPr>
              <a:t>جوندگان </a:t>
            </a:r>
            <a:r>
              <a:rPr lang="fa-IR" sz="2400" dirty="0">
                <a:cs typeface="B Yagut" pitchFamily="2" charset="-78"/>
              </a:rPr>
              <a:t>وحشی بیشه زارهای</a:t>
            </a:r>
          </a:p>
          <a:p>
            <a:pPr rtl="0" fontAlgn="auto">
              <a:lnSpc>
                <a:spcPct val="150000"/>
              </a:lnSpc>
              <a:spcBef>
                <a:spcPts val="0"/>
              </a:spcBef>
              <a:spcAft>
                <a:spcPts val="0"/>
              </a:spcAft>
              <a:buNone/>
              <a:defRPr/>
            </a:pPr>
            <a:r>
              <a:rPr lang="fa-IR" sz="2400" dirty="0">
                <a:cs typeface="B Yagut" pitchFamily="2" charset="-78"/>
              </a:rPr>
              <a:t>پرباران آفریقا، آهوی آفریقایی </a:t>
            </a:r>
            <a:endParaRPr lang="fa-IR" sz="2400" dirty="0" smtClean="0">
              <a:cs typeface="B Yagut" pitchFamily="2" charset="-78"/>
            </a:endParaRPr>
          </a:p>
          <a:p>
            <a:pPr rtl="0" fontAlgn="auto">
              <a:lnSpc>
                <a:spcPct val="150000"/>
              </a:lnSpc>
              <a:spcBef>
                <a:spcPts val="0"/>
              </a:spcBef>
              <a:spcAft>
                <a:spcPts val="0"/>
              </a:spcAft>
              <a:buNone/>
              <a:defRPr/>
            </a:pPr>
            <a:r>
              <a:rPr lang="fa-IR" sz="2400" dirty="0" smtClean="0">
                <a:cs typeface="B Yagut" pitchFamily="2" charset="-78"/>
              </a:rPr>
              <a:t>(</a:t>
            </a:r>
            <a:r>
              <a:rPr lang="fa-IR" sz="2400" dirty="0">
                <a:cs typeface="B Yagut" pitchFamily="2" charset="-78"/>
              </a:rPr>
              <a:t>آنتیلوپ) از جمله جوندگانی </a:t>
            </a:r>
            <a:r>
              <a:rPr lang="fa-IR" sz="2400" dirty="0" smtClean="0">
                <a:cs typeface="B Yagut" pitchFamily="2" charset="-78"/>
              </a:rPr>
              <a:t>هستند</a:t>
            </a:r>
          </a:p>
          <a:p>
            <a:pPr>
              <a:lnSpc>
                <a:spcPct val="150000"/>
              </a:lnSpc>
              <a:buNone/>
            </a:pPr>
            <a:endParaRPr lang="fa-IR" sz="2400" dirty="0">
              <a:cs typeface="B Yagut" pitchFamily="2" charset="-78"/>
            </a:endParaRPr>
          </a:p>
        </p:txBody>
      </p:sp>
      <p:pic>
        <p:nvPicPr>
          <p:cNvPr id="4" name="Picture 3"/>
          <p:cNvPicPr>
            <a:picLocks noChangeAspect="1" noChangeArrowheads="1"/>
          </p:cNvPicPr>
          <p:nvPr/>
        </p:nvPicPr>
        <p:blipFill>
          <a:blip r:embed="rId3" cstate="print"/>
          <a:srcRect/>
          <a:stretch>
            <a:fillRect/>
          </a:stretch>
        </p:blipFill>
        <p:spPr bwMode="auto">
          <a:xfrm>
            <a:off x="228600" y="1524000"/>
            <a:ext cx="3428999" cy="4419600"/>
          </a:xfrm>
          <a:prstGeom prst="rect">
            <a:avLst/>
          </a:prstGeom>
          <a:noFill/>
          <a:ln w="9525">
            <a:noFill/>
            <a:miter lim="800000"/>
            <a:headEnd/>
            <a:tailEnd/>
          </a:ln>
        </p:spPr>
      </p:pic>
      <p:pic>
        <p:nvPicPr>
          <p:cNvPr id="5" name="~PP3218.WAV">
            <a:hlinkClick r:id="" action="ppaction://media"/>
          </p:cNvPr>
          <p:cNvPicPr>
            <a:picLocks noRot="1" noChangeAspect="1"/>
          </p:cNvPicPr>
          <p:nvPr>
            <a:wavAudioFile r:embed="rId1" name="~PP3218.WAV"/>
          </p:nvPr>
        </p:nvPicPr>
        <p:blipFill>
          <a:blip r:embed="rId4"/>
          <a:stretch>
            <a:fillRect/>
          </a:stretch>
        </p:blipFill>
        <p:spPr>
          <a:xfrm>
            <a:off x="8696325" y="6410325"/>
            <a:ext cx="304800" cy="304800"/>
          </a:xfrm>
          <a:prstGeom prst="rect">
            <a:avLst/>
          </a:prstGeom>
        </p:spPr>
      </p:pic>
    </p:spTree>
  </p:cSld>
  <p:clrMapOvr>
    <a:masterClrMapping/>
  </p:clrMapOvr>
  <p:transition advTm="36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smtClean="0">
                <a:cs typeface="B Yagut" pitchFamily="2" charset="-78"/>
              </a:rPr>
              <a:t>راه های گسترش بیماری ابولا</a:t>
            </a:r>
            <a:endParaRPr lang="en-US" sz="4000" dirty="0" smtClean="0">
              <a:cs typeface="B Yagut" pitchFamily="2" charset="-78"/>
            </a:endParaRPr>
          </a:p>
        </p:txBody>
      </p:sp>
      <p:sp>
        <p:nvSpPr>
          <p:cNvPr id="3" name="Content Placeholder 2"/>
          <p:cNvSpPr>
            <a:spLocks noGrp="1"/>
          </p:cNvSpPr>
          <p:nvPr>
            <p:ph idx="1"/>
          </p:nvPr>
        </p:nvSpPr>
        <p:spPr/>
        <p:txBody>
          <a:bodyPr>
            <a:normAutofit/>
          </a:bodyPr>
          <a:lstStyle/>
          <a:p>
            <a:pPr algn="r" rtl="1">
              <a:lnSpc>
                <a:spcPct val="150000"/>
              </a:lnSpc>
              <a:buNone/>
            </a:pPr>
            <a:r>
              <a:rPr lang="fa-IR" sz="2800" dirty="0" smtClean="0">
                <a:cs typeface="B Yagut" pitchFamily="2" charset="-78"/>
              </a:rPr>
              <a:t>-تشخيص هاي افتراقي که ممکن است تشخیص بیماری ابولا را مشکل کند .</a:t>
            </a:r>
          </a:p>
          <a:p>
            <a:pPr algn="r" rtl="1">
              <a:lnSpc>
                <a:spcPct val="150000"/>
              </a:lnSpc>
              <a:buNone/>
            </a:pPr>
            <a:r>
              <a:rPr lang="fa-IR" sz="2800" dirty="0" smtClean="0">
                <a:cs typeface="B Yagut" pitchFamily="2" charset="-78"/>
              </a:rPr>
              <a:t>-بیماری های عفونی متعدد که دارای علادم مشترک بت ابولا هستند</a:t>
            </a:r>
          </a:p>
          <a:p>
            <a:pPr algn="r" rtl="1">
              <a:lnSpc>
                <a:spcPct val="150000"/>
              </a:lnSpc>
              <a:buNone/>
            </a:pPr>
            <a:r>
              <a:rPr lang="fa-IR" sz="2800" dirty="0" smtClean="0">
                <a:cs typeface="B Yagut" pitchFamily="2" charset="-78"/>
              </a:rPr>
              <a:t>-تشخیص دیر هنگام بیماری که از علل اصلی گسترش بیماری ومرگ ومیر مبتلایان می باشد.</a:t>
            </a:r>
            <a:endParaRPr lang="en-US" sz="2800" dirty="0" smtClean="0">
              <a:cs typeface="B Yagut" pitchFamily="2" charset="-78"/>
            </a:endParaRPr>
          </a:p>
          <a:p>
            <a:pPr algn="r">
              <a:lnSpc>
                <a:spcPct val="150000"/>
              </a:lnSpc>
            </a:pPr>
            <a:endParaRPr lang="en-US" sz="2800" dirty="0">
              <a:cs typeface="B Yagut" pitchFamily="2" charset="-78"/>
            </a:endParaRPr>
          </a:p>
        </p:txBody>
      </p:sp>
      <p:pic>
        <p:nvPicPr>
          <p:cNvPr id="4" name="~PP2586.WAV">
            <a:hlinkClick r:id="" action="ppaction://media"/>
          </p:cNvPr>
          <p:cNvPicPr>
            <a:picLocks noRot="1" noChangeAspect="1"/>
          </p:cNvPicPr>
          <p:nvPr>
            <a:wavAudioFile r:embed="rId1" name="~PP2586.WAV"/>
          </p:nvPr>
        </p:nvPicPr>
        <p:blipFill>
          <a:blip r:embed="rId3"/>
          <a:stretch>
            <a:fillRect/>
          </a:stretch>
        </p:blipFill>
        <p:spPr>
          <a:xfrm>
            <a:off x="8696325" y="6410325"/>
            <a:ext cx="304800" cy="304800"/>
          </a:xfrm>
          <a:prstGeom prst="rect">
            <a:avLst/>
          </a:prstGeom>
        </p:spPr>
      </p:pic>
    </p:spTree>
  </p:cSld>
  <p:clrMapOvr>
    <a:masterClrMapping/>
  </p:clrMapOvr>
  <p:transition advTm="40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cs typeface="B Yagut" pitchFamily="2" charset="-78"/>
              </a:rPr>
              <a:t>چرخه انتقال ابولا</a:t>
            </a:r>
            <a:endParaRPr lang="fa-IR" sz="3600" b="1" dirty="0">
              <a:cs typeface="B Yagut" pitchFamily="2" charset="-78"/>
            </a:endParaRPr>
          </a:p>
        </p:txBody>
      </p:sp>
      <p:pic>
        <p:nvPicPr>
          <p:cNvPr id="4" name="Content Placeholder 3"/>
          <p:cNvPicPr>
            <a:picLocks noGrp="1" noChangeAspect="1"/>
          </p:cNvPicPr>
          <p:nvPr>
            <p:ph idx="1"/>
          </p:nvPr>
        </p:nvPicPr>
        <p:blipFill rotWithShape="1">
          <a:blip r:embed="rId3" cstate="print"/>
          <a:srcRect l="1774" t="29311" r="1781" b="2947"/>
          <a:stretch/>
        </p:blipFill>
        <p:spPr>
          <a:xfrm>
            <a:off x="838200" y="1371600"/>
            <a:ext cx="7315200" cy="4724400"/>
          </a:xfrm>
          <a:prstGeom prst="rect">
            <a:avLst/>
          </a:prstGeom>
          <a:ln>
            <a:noFill/>
          </a:ln>
          <a:effectLst>
            <a:outerShdw blurRad="292100" dist="139700" dir="2700000" algn="tl" rotWithShape="0">
              <a:srgbClr val="333333">
                <a:alpha val="65000"/>
              </a:srgbClr>
            </a:outerShdw>
          </a:effectLst>
        </p:spPr>
      </p:pic>
      <p:pic>
        <p:nvPicPr>
          <p:cNvPr id="5" name="~PP2200.WAV">
            <a:hlinkClick r:id="" action="ppaction://media"/>
          </p:cNvPr>
          <p:cNvPicPr>
            <a:picLocks noRot="1" noChangeAspect="1"/>
          </p:cNvPicPr>
          <p:nvPr>
            <a:wavAudioFile r:embed="rId1" name="~PP2200.WAV"/>
          </p:nvPr>
        </p:nvPicPr>
        <p:blipFill>
          <a:blip r:embed="rId4"/>
          <a:stretch>
            <a:fillRect/>
          </a:stretch>
        </p:blipFill>
        <p:spPr>
          <a:xfrm>
            <a:off x="8696325" y="6410325"/>
            <a:ext cx="304800" cy="304800"/>
          </a:xfrm>
          <a:prstGeom prst="rect">
            <a:avLst/>
          </a:prstGeom>
        </p:spPr>
      </p:pic>
    </p:spTree>
  </p:cSld>
  <p:clrMapOvr>
    <a:masterClrMapping/>
  </p:clrMapOvr>
  <p:transition advTm="20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طغیان های بیمارستانی</a:t>
            </a:r>
            <a:endParaRPr lang="fa-IR" sz="4000" dirty="0">
              <a:cs typeface="B Yagut" pitchFamily="2" charset="-78"/>
            </a:endParaRPr>
          </a:p>
        </p:txBody>
      </p:sp>
      <p:sp>
        <p:nvSpPr>
          <p:cNvPr id="3" name="Content Placeholder 2"/>
          <p:cNvSpPr>
            <a:spLocks noGrp="1"/>
          </p:cNvSpPr>
          <p:nvPr>
            <p:ph idx="1"/>
          </p:nvPr>
        </p:nvSpPr>
        <p:spPr>
          <a:xfrm>
            <a:off x="457200" y="1371600"/>
            <a:ext cx="8229600" cy="4754563"/>
          </a:xfrm>
        </p:spPr>
        <p:txBody>
          <a:bodyPr>
            <a:noAutofit/>
          </a:bodyPr>
          <a:lstStyle/>
          <a:p>
            <a:pPr rtl="0" fontAlgn="auto">
              <a:spcBef>
                <a:spcPts val="0"/>
              </a:spcBef>
              <a:spcAft>
                <a:spcPts val="0"/>
              </a:spcAft>
              <a:buNone/>
              <a:defRPr/>
            </a:pPr>
            <a:r>
              <a:rPr lang="fa-IR" sz="2800" dirty="0" smtClean="0">
                <a:cs typeface="B Yagut" pitchFamily="2" charset="-78"/>
              </a:rPr>
              <a:t>در </a:t>
            </a:r>
            <a:r>
              <a:rPr lang="fa-IR" sz="2800" dirty="0">
                <a:cs typeface="B Yagut" pitchFamily="2" charset="-78"/>
              </a:rPr>
              <a:t>اثر آلوده شدن سرسوزن و</a:t>
            </a:r>
          </a:p>
          <a:p>
            <a:pPr rtl="0" fontAlgn="auto">
              <a:spcBef>
                <a:spcPts val="0"/>
              </a:spcBef>
              <a:spcAft>
                <a:spcPts val="0"/>
              </a:spcAft>
              <a:buNone/>
              <a:defRPr/>
            </a:pPr>
            <a:r>
              <a:rPr lang="fa-IR" sz="2800" dirty="0">
                <a:cs typeface="B Yagut" pitchFamily="2" charset="-78"/>
              </a:rPr>
              <a:t> استفاده مجدد یا فرورفتن سوزن آلوده </a:t>
            </a:r>
            <a:endParaRPr lang="fa-IR" sz="2800" dirty="0" smtClean="0">
              <a:cs typeface="B Yagut" pitchFamily="2" charset="-78"/>
            </a:endParaRPr>
          </a:p>
          <a:p>
            <a:pPr rtl="0" fontAlgn="auto">
              <a:spcBef>
                <a:spcPts val="0"/>
              </a:spcBef>
              <a:spcAft>
                <a:spcPts val="0"/>
              </a:spcAft>
              <a:buNone/>
              <a:defRPr/>
            </a:pPr>
            <a:r>
              <a:rPr lang="fa-IR" sz="2800" dirty="0" smtClean="0">
                <a:cs typeface="B Yagut" pitchFamily="2" charset="-78"/>
              </a:rPr>
              <a:t>در </a:t>
            </a:r>
            <a:r>
              <a:rPr lang="fa-IR" sz="2800" dirty="0">
                <a:cs typeface="B Yagut" pitchFamily="2" charset="-78"/>
              </a:rPr>
              <a:t>پوست کارکنان بیمارستان، یا</a:t>
            </a:r>
          </a:p>
          <a:p>
            <a:pPr rtl="0" fontAlgn="auto">
              <a:spcBef>
                <a:spcPts val="0"/>
              </a:spcBef>
              <a:spcAft>
                <a:spcPts val="0"/>
              </a:spcAft>
              <a:buNone/>
              <a:defRPr/>
            </a:pPr>
            <a:r>
              <a:rPr lang="fa-IR" sz="2800" dirty="0">
                <a:cs typeface="B Yagut" pitchFamily="2" charset="-78"/>
              </a:rPr>
              <a:t>آلوده شدن سایر وسایل </a:t>
            </a:r>
            <a:r>
              <a:rPr lang="fa-IR" sz="2800" dirty="0" smtClean="0">
                <a:cs typeface="B Yagut" pitchFamily="2" charset="-78"/>
              </a:rPr>
              <a:t>تشخیصی</a:t>
            </a:r>
          </a:p>
          <a:p>
            <a:pPr rtl="0" fontAlgn="auto">
              <a:spcBef>
                <a:spcPts val="0"/>
              </a:spcBef>
              <a:spcAft>
                <a:spcPts val="0"/>
              </a:spcAft>
              <a:buNone/>
              <a:defRPr/>
            </a:pPr>
            <a:r>
              <a:rPr lang="fa-IR" sz="2800" dirty="0" smtClean="0">
                <a:cs typeface="B Yagut" pitchFamily="2" charset="-78"/>
              </a:rPr>
              <a:t> </a:t>
            </a:r>
            <a:r>
              <a:rPr lang="fa-IR" sz="2800" dirty="0">
                <a:cs typeface="B Yagut" pitchFamily="2" charset="-78"/>
              </a:rPr>
              <a:t>درمانی پزشکی به ترشحات </a:t>
            </a:r>
            <a:r>
              <a:rPr lang="fa-IR" sz="2800" dirty="0" smtClean="0">
                <a:cs typeface="B Yagut" pitchFamily="2" charset="-78"/>
              </a:rPr>
              <a:t>بیمار</a:t>
            </a:r>
          </a:p>
          <a:p>
            <a:pPr rtl="0" fontAlgn="auto">
              <a:spcBef>
                <a:spcPts val="0"/>
              </a:spcBef>
              <a:spcAft>
                <a:spcPts val="0"/>
              </a:spcAft>
              <a:buNone/>
              <a:defRPr/>
            </a:pPr>
            <a:r>
              <a:rPr lang="en-US" sz="2800" dirty="0" smtClean="0">
                <a:cs typeface="B Yagut" pitchFamily="2" charset="-78"/>
              </a:rPr>
              <a:t>.</a:t>
            </a:r>
            <a:r>
              <a:rPr lang="fa-IR" sz="2800" dirty="0" smtClean="0">
                <a:cs typeface="B Yagut" pitchFamily="2" charset="-78"/>
              </a:rPr>
              <a:t> </a:t>
            </a:r>
            <a:r>
              <a:rPr lang="fa-IR" sz="2800" dirty="0">
                <a:cs typeface="B Yagut" pitchFamily="2" charset="-78"/>
              </a:rPr>
              <a:t>ممکن است رخ </a:t>
            </a:r>
            <a:r>
              <a:rPr lang="fa-IR" sz="2800" dirty="0" smtClean="0">
                <a:cs typeface="B Yagut" pitchFamily="2" charset="-78"/>
              </a:rPr>
              <a:t>دهندتماس </a:t>
            </a:r>
            <a:r>
              <a:rPr lang="fa-IR" sz="2800" dirty="0">
                <a:cs typeface="B Yagut" pitchFamily="2" charset="-78"/>
              </a:rPr>
              <a:t>با بدن </a:t>
            </a:r>
            <a:endParaRPr lang="fa-IR" sz="2800" dirty="0" smtClean="0">
              <a:cs typeface="B Yagut" pitchFamily="2" charset="-78"/>
            </a:endParaRPr>
          </a:p>
          <a:p>
            <a:pPr rtl="0" fontAlgn="auto">
              <a:spcBef>
                <a:spcPts val="0"/>
              </a:spcBef>
              <a:spcAft>
                <a:spcPts val="0"/>
              </a:spcAft>
              <a:buNone/>
              <a:defRPr/>
            </a:pPr>
            <a:r>
              <a:rPr lang="fa-IR" sz="2800" dirty="0" smtClean="0">
                <a:cs typeface="B Yagut" pitchFamily="2" charset="-78"/>
              </a:rPr>
              <a:t>یا </a:t>
            </a:r>
            <a:r>
              <a:rPr lang="fa-IR" sz="2800" dirty="0">
                <a:cs typeface="B Yagut" pitchFamily="2" charset="-78"/>
              </a:rPr>
              <a:t>ترشحات فرد فوت شده </a:t>
            </a:r>
            <a:endParaRPr lang="fa-IR" sz="2800" dirty="0" smtClean="0">
              <a:cs typeface="B Yagut" pitchFamily="2" charset="-78"/>
            </a:endParaRPr>
          </a:p>
          <a:p>
            <a:pPr rtl="0">
              <a:spcBef>
                <a:spcPts val="0"/>
              </a:spcBef>
              <a:buNone/>
              <a:defRPr/>
            </a:pPr>
            <a:r>
              <a:rPr lang="fa-IR" sz="2800" dirty="0" smtClean="0">
                <a:cs typeface="B Yagut" pitchFamily="2" charset="-78"/>
              </a:rPr>
              <a:t>ناشی </a:t>
            </a:r>
            <a:r>
              <a:rPr lang="fa-IR" sz="2800" dirty="0">
                <a:cs typeface="B Yagut" pitchFamily="2" charset="-78"/>
              </a:rPr>
              <a:t>از ایبولا، و جابجایی اجساد </a:t>
            </a:r>
            <a:endParaRPr lang="fa-IR" sz="2800" dirty="0" smtClean="0">
              <a:cs typeface="B Yagut" pitchFamily="2" charset="-78"/>
            </a:endParaRPr>
          </a:p>
          <a:p>
            <a:pPr rtl="0">
              <a:spcBef>
                <a:spcPts val="0"/>
              </a:spcBef>
              <a:buNone/>
              <a:defRPr/>
            </a:pPr>
            <a:r>
              <a:rPr lang="fa-IR" sz="2800" dirty="0" smtClean="0">
                <a:cs typeface="B Yagut" pitchFamily="2" charset="-78"/>
              </a:rPr>
              <a:t>در بیمارستان یا در زمان تدفین </a:t>
            </a:r>
          </a:p>
          <a:p>
            <a:pPr rtl="0">
              <a:spcBef>
                <a:spcPts val="0"/>
              </a:spcBef>
              <a:buNone/>
              <a:defRPr/>
            </a:pPr>
            <a:r>
              <a:rPr lang="fa-IR" sz="2800" dirty="0" smtClean="0">
                <a:cs typeface="B Yagut" pitchFamily="2" charset="-78"/>
              </a:rPr>
              <a:t>بیماران </a:t>
            </a:r>
            <a:r>
              <a:rPr lang="fa-IR" sz="2800" dirty="0">
                <a:cs typeface="B Yagut" pitchFamily="2" charset="-78"/>
              </a:rPr>
              <a:t>از جمله راه های </a:t>
            </a:r>
            <a:r>
              <a:rPr lang="fa-IR" sz="2800" dirty="0" smtClean="0">
                <a:cs typeface="B Yagut" pitchFamily="2" charset="-78"/>
              </a:rPr>
              <a:t>دیگر</a:t>
            </a:r>
          </a:p>
          <a:p>
            <a:pPr rtl="0">
              <a:spcBef>
                <a:spcPts val="0"/>
              </a:spcBef>
              <a:buNone/>
              <a:defRPr/>
            </a:pPr>
            <a:r>
              <a:rPr lang="fa-IR" sz="2800" dirty="0" smtClean="0">
                <a:cs typeface="B Yagut" pitchFamily="2" charset="-78"/>
              </a:rPr>
              <a:t> </a:t>
            </a:r>
            <a:r>
              <a:rPr lang="fa-IR" sz="2800" dirty="0">
                <a:cs typeface="B Yagut" pitchFamily="2" charset="-78"/>
              </a:rPr>
              <a:t>انتقال بیماری می باشند</a:t>
            </a:r>
            <a:r>
              <a:rPr lang="fa-IR" sz="2400" dirty="0">
                <a:cs typeface="B Yagut" pitchFamily="2" charset="-78"/>
              </a:rPr>
              <a:t>.</a:t>
            </a:r>
          </a:p>
          <a:p>
            <a:endParaRPr lang="fa-IR" sz="2400" dirty="0">
              <a:cs typeface="B Yagut" pitchFamily="2" charset="-78"/>
            </a:endParaRPr>
          </a:p>
        </p:txBody>
      </p:sp>
      <p:pic>
        <p:nvPicPr>
          <p:cNvPr id="4" name="Picture 2" descr="A Nigerian health official wearing a protective suit waits to screen passengers at the arrivals hall in Lagos, Nigeria on 4 August 2014"/>
          <p:cNvPicPr>
            <a:picLocks noChangeAspect="1" noChangeArrowheads="1"/>
          </p:cNvPicPr>
          <p:nvPr/>
        </p:nvPicPr>
        <p:blipFill>
          <a:blip r:embed="rId3" cstate="print"/>
          <a:srcRect/>
          <a:stretch>
            <a:fillRect/>
          </a:stretch>
        </p:blipFill>
        <p:spPr bwMode="auto">
          <a:xfrm>
            <a:off x="457200" y="1676400"/>
            <a:ext cx="2645569" cy="4267199"/>
          </a:xfrm>
          <a:prstGeom prst="rect">
            <a:avLst/>
          </a:prstGeom>
          <a:noFill/>
          <a:ln w="9525">
            <a:noFill/>
            <a:miter lim="800000"/>
            <a:headEnd/>
            <a:tailEnd/>
          </a:ln>
        </p:spPr>
      </p:pic>
      <p:pic>
        <p:nvPicPr>
          <p:cNvPr id="5" name="~PP3604.WAV">
            <a:hlinkClick r:id="" action="ppaction://media"/>
          </p:cNvPr>
          <p:cNvPicPr>
            <a:picLocks noRot="1" noChangeAspect="1"/>
          </p:cNvPicPr>
          <p:nvPr>
            <a:wavAudioFile r:embed="rId1" name="~PP3604.WAV"/>
          </p:nvPr>
        </p:nvPicPr>
        <p:blipFill>
          <a:blip r:embed="rId4"/>
          <a:stretch>
            <a:fillRect/>
          </a:stretch>
        </p:blipFill>
        <p:spPr>
          <a:xfrm>
            <a:off x="8696325" y="6410325"/>
            <a:ext cx="304800" cy="304800"/>
          </a:xfrm>
          <a:prstGeom prst="rect">
            <a:avLst/>
          </a:prstGeom>
        </p:spPr>
      </p:pic>
    </p:spTree>
  </p:cSld>
  <p:clrMapOvr>
    <a:masterClrMapping/>
  </p:clrMapOvr>
  <p:transition advTm="34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دوره واگیری بیماری ابولا</a:t>
            </a:r>
            <a:endParaRPr lang="fa-IR" sz="4000" b="1" dirty="0">
              <a:cs typeface="B Yagut" pitchFamily="2" charset="-78"/>
            </a:endParaRPr>
          </a:p>
        </p:txBody>
      </p:sp>
      <p:sp>
        <p:nvSpPr>
          <p:cNvPr id="3" name="Content Placeholder 2"/>
          <p:cNvSpPr>
            <a:spLocks noGrp="1"/>
          </p:cNvSpPr>
          <p:nvPr>
            <p:ph idx="1"/>
          </p:nvPr>
        </p:nvSpPr>
        <p:spPr/>
        <p:txBody>
          <a:bodyPr>
            <a:normAutofit/>
          </a:bodyPr>
          <a:lstStyle/>
          <a:p>
            <a:pPr algn="just">
              <a:buNone/>
            </a:pPr>
            <a:r>
              <a:rPr lang="fa-IR" sz="2800" dirty="0">
                <a:cs typeface="B Yagut" pitchFamily="2" charset="-78"/>
              </a:rPr>
              <a:t>تا زمانی که ویروس در خون یا سایر ترشحات بدن یک نفر وجود داشته باشند امکان انتقال بیماری وجود دارد</a:t>
            </a:r>
            <a:r>
              <a:rPr lang="en-US" sz="2800" dirty="0">
                <a:cs typeface="B Yagut" pitchFamily="2" charset="-78"/>
              </a:rPr>
              <a:t>. </a:t>
            </a:r>
            <a:r>
              <a:rPr lang="fa-IR" sz="2800" dirty="0">
                <a:cs typeface="B Yagut" pitchFamily="2" charset="-78"/>
              </a:rPr>
              <a:t>انتقال جنسی بیماری تا 7 هفته بعد از بهبودی نیز مشاهده شده </a:t>
            </a:r>
            <a:r>
              <a:rPr lang="fa-IR" sz="2800" dirty="0" smtClean="0">
                <a:cs typeface="B Yagut" pitchFamily="2" charset="-78"/>
              </a:rPr>
              <a:t>است</a:t>
            </a:r>
          </a:p>
          <a:p>
            <a:pPr algn="just" fontAlgn="auto">
              <a:spcBef>
                <a:spcPts val="0"/>
              </a:spcBef>
              <a:spcAft>
                <a:spcPts val="0"/>
              </a:spcAft>
              <a:buNone/>
              <a:defRPr/>
            </a:pPr>
            <a:r>
              <a:rPr lang="fa-IR" sz="2800" dirty="0">
                <a:cs typeface="B Yagut" pitchFamily="2" charset="-78"/>
              </a:rPr>
              <a:t>از این رو بعد از بهبودی بیمار، آموزش بیمار و همراهان وی در مورد سیر بالینی بیماری بعد از بهبودی و احتمال انتقال بیماری از راه ترشحات تناسلی و رابطه جنسی </a:t>
            </a:r>
            <a:r>
              <a:rPr lang="fa-IR" sz="2800" dirty="0" smtClean="0">
                <a:cs typeface="B Yagut" pitchFamily="2" charset="-78"/>
              </a:rPr>
              <a:t>اهمیت </a:t>
            </a:r>
            <a:r>
              <a:rPr lang="fa-IR" sz="2800" dirty="0">
                <a:cs typeface="B Yagut" pitchFamily="2" charset="-78"/>
              </a:rPr>
              <a:t>دارد.</a:t>
            </a:r>
            <a:endParaRPr lang="en-US" sz="2800" dirty="0">
              <a:cs typeface="B Yagut" pitchFamily="2" charset="-78"/>
            </a:endParaRPr>
          </a:p>
          <a:p>
            <a:pPr algn="just"/>
            <a:endParaRPr lang="fa-IR" sz="2800" dirty="0">
              <a:cs typeface="B Yagut" pitchFamily="2" charset="-78"/>
            </a:endParaRPr>
          </a:p>
        </p:txBody>
      </p:sp>
      <p:pic>
        <p:nvPicPr>
          <p:cNvPr id="4" name="~PP2677.WAV">
            <a:hlinkClick r:id="" action="ppaction://media"/>
          </p:cNvPr>
          <p:cNvPicPr>
            <a:picLocks noRot="1" noChangeAspect="1"/>
          </p:cNvPicPr>
          <p:nvPr>
            <a:wavAudioFile r:embed="rId1" name="~PP2677.WAV"/>
          </p:nvPr>
        </p:nvPicPr>
        <p:blipFill>
          <a:blip r:embed="rId3"/>
          <a:stretch>
            <a:fillRect/>
          </a:stretch>
        </p:blipFill>
        <p:spPr>
          <a:xfrm>
            <a:off x="8696325" y="6410325"/>
            <a:ext cx="304800" cy="304800"/>
          </a:xfrm>
          <a:prstGeom prst="rect">
            <a:avLst/>
          </a:prstGeom>
        </p:spPr>
      </p:pic>
    </p:spTree>
  </p:cSld>
  <p:clrMapOvr>
    <a:masterClrMapping/>
  </p:clrMapOvr>
  <p:transition advTm="35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انتقال از طریق اشیاء آلوده</a:t>
            </a:r>
            <a:endParaRPr lang="fa-IR" sz="4000" b="1"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a:cs typeface="B Yagut" pitchFamily="2" charset="-78"/>
              </a:rPr>
              <a:t>اشیا آلوده نیز می توانند باعث انتقال </a:t>
            </a:r>
            <a:endParaRPr lang="fa-IR" sz="2800" dirty="0" smtClean="0">
              <a:cs typeface="B Yagut" pitchFamily="2" charset="-78"/>
            </a:endParaRPr>
          </a:p>
          <a:p>
            <a:pPr>
              <a:buNone/>
            </a:pPr>
            <a:r>
              <a:rPr lang="fa-IR" sz="2800" dirty="0" smtClean="0">
                <a:cs typeface="B Yagut" pitchFamily="2" charset="-78"/>
              </a:rPr>
              <a:t>بیماری </a:t>
            </a:r>
            <a:r>
              <a:rPr lang="fa-IR" sz="2800" dirty="0">
                <a:cs typeface="B Yagut" pitchFamily="2" charset="-78"/>
              </a:rPr>
              <a:t>شوند و از این رو برای </a:t>
            </a:r>
            <a:endParaRPr lang="fa-IR" sz="2800" dirty="0" smtClean="0">
              <a:cs typeface="B Yagut" pitchFamily="2" charset="-78"/>
            </a:endParaRPr>
          </a:p>
          <a:p>
            <a:pPr>
              <a:buNone/>
            </a:pPr>
            <a:r>
              <a:rPr lang="fa-IR" sz="2800" dirty="0" smtClean="0">
                <a:cs typeface="B Yagut" pitchFamily="2" charset="-78"/>
              </a:rPr>
              <a:t>ضدعفونی </a:t>
            </a:r>
            <a:r>
              <a:rPr lang="fa-IR" sz="2800" dirty="0">
                <a:cs typeface="B Yagut" pitchFamily="2" charset="-78"/>
              </a:rPr>
              <a:t>وسایل الوده باید </a:t>
            </a:r>
            <a:r>
              <a:rPr lang="fa-IR" sz="2800" dirty="0" smtClean="0">
                <a:cs typeface="B Yagut" pitchFamily="2" charset="-78"/>
              </a:rPr>
              <a:t>برنامه</a:t>
            </a:r>
          </a:p>
          <a:p>
            <a:pPr>
              <a:buNone/>
            </a:pPr>
            <a:r>
              <a:rPr lang="fa-IR" sz="2800" dirty="0" smtClean="0">
                <a:cs typeface="B Yagut" pitchFamily="2" charset="-78"/>
              </a:rPr>
              <a:t>منسجمی </a:t>
            </a:r>
            <a:r>
              <a:rPr lang="fa-IR" sz="2800" dirty="0">
                <a:cs typeface="B Yagut" pitchFamily="2" charset="-78"/>
              </a:rPr>
              <a:t>در بیمارستان ها وجود </a:t>
            </a:r>
            <a:endParaRPr lang="fa-IR" sz="2800" dirty="0" smtClean="0">
              <a:cs typeface="B Yagut" pitchFamily="2" charset="-78"/>
            </a:endParaRPr>
          </a:p>
          <a:p>
            <a:pPr>
              <a:buNone/>
            </a:pPr>
            <a:r>
              <a:rPr lang="fa-IR" sz="2800" dirty="0" smtClean="0">
                <a:cs typeface="B Yagut" pitchFamily="2" charset="-78"/>
              </a:rPr>
              <a:t>داشته </a:t>
            </a:r>
            <a:r>
              <a:rPr lang="fa-IR" sz="2800" dirty="0">
                <a:cs typeface="B Yagut" pitchFamily="2" charset="-78"/>
              </a:rPr>
              <a:t>و پرسنل مسئول انجام </a:t>
            </a:r>
            <a:endParaRPr lang="fa-IR" sz="2800" dirty="0" smtClean="0">
              <a:cs typeface="B Yagut" pitchFamily="2" charset="-78"/>
            </a:endParaRPr>
          </a:p>
          <a:p>
            <a:pPr>
              <a:buNone/>
            </a:pPr>
            <a:r>
              <a:rPr lang="fa-IR" sz="2800" dirty="0" smtClean="0">
                <a:cs typeface="B Yagut" pitchFamily="2" charset="-78"/>
              </a:rPr>
              <a:t>آن </a:t>
            </a:r>
            <a:r>
              <a:rPr lang="fa-IR" sz="2800" dirty="0">
                <a:cs typeface="B Yagut" pitchFamily="2" charset="-78"/>
              </a:rPr>
              <a:t>تحت آموزش های </a:t>
            </a:r>
            <a:r>
              <a:rPr lang="fa-IR" sz="2800" dirty="0" smtClean="0">
                <a:cs typeface="B Yagut" pitchFamily="2" charset="-78"/>
              </a:rPr>
              <a:t>دقیق</a:t>
            </a:r>
          </a:p>
          <a:p>
            <a:pPr>
              <a:buNone/>
            </a:pPr>
            <a:r>
              <a:rPr lang="fa-IR" sz="2800" dirty="0" smtClean="0">
                <a:cs typeface="B Yagut" pitchFamily="2" charset="-78"/>
              </a:rPr>
              <a:t>و </a:t>
            </a:r>
            <a:r>
              <a:rPr lang="fa-IR" sz="2800" dirty="0">
                <a:cs typeface="B Yagut" pitchFamily="2" charset="-78"/>
              </a:rPr>
              <a:t>تمرین مکرر قرار گرفته </a:t>
            </a:r>
            <a:r>
              <a:rPr lang="fa-IR" sz="2800" dirty="0" smtClean="0">
                <a:cs typeface="B Yagut" pitchFamily="2" charset="-78"/>
              </a:rPr>
              <a:t>باشند</a:t>
            </a:r>
          </a:p>
          <a:p>
            <a:endParaRPr lang="fa-IR" sz="2800" dirty="0">
              <a:cs typeface="B Yagut" pitchFamily="2" charset="-78"/>
            </a:endParaRPr>
          </a:p>
        </p:txBody>
      </p:sp>
      <p:pic>
        <p:nvPicPr>
          <p:cNvPr id="4" name="Picture 9" descr="J:\ابولا\house1.jpg"/>
          <p:cNvPicPr>
            <a:picLocks noChangeAspect="1" noChangeArrowheads="1"/>
          </p:cNvPicPr>
          <p:nvPr/>
        </p:nvPicPr>
        <p:blipFill>
          <a:blip r:embed="rId3" cstate="print"/>
          <a:srcRect/>
          <a:stretch>
            <a:fillRect/>
          </a:stretch>
        </p:blipFill>
        <p:spPr bwMode="auto">
          <a:xfrm>
            <a:off x="228600" y="1981201"/>
            <a:ext cx="3124200" cy="3733800"/>
          </a:xfrm>
          <a:prstGeom prst="rect">
            <a:avLst/>
          </a:prstGeom>
          <a:noFill/>
          <a:ln w="9525">
            <a:noFill/>
            <a:miter lim="800000"/>
            <a:headEnd/>
            <a:tailEnd/>
          </a:ln>
        </p:spPr>
      </p:pic>
      <p:pic>
        <p:nvPicPr>
          <p:cNvPr id="5" name="~PP2516.WAV">
            <a:hlinkClick r:id="" action="ppaction://media"/>
          </p:cNvPr>
          <p:cNvPicPr>
            <a:picLocks noRot="1" noChangeAspect="1"/>
          </p:cNvPicPr>
          <p:nvPr>
            <a:wavAudioFile r:embed="rId1" name="~PP2516.WAV"/>
          </p:nvPr>
        </p:nvPicPr>
        <p:blipFill>
          <a:blip r:embed="rId4"/>
          <a:stretch>
            <a:fillRect/>
          </a:stretch>
        </p:blipFill>
        <p:spPr>
          <a:xfrm>
            <a:off x="8696325" y="6410325"/>
            <a:ext cx="304800" cy="304800"/>
          </a:xfrm>
          <a:prstGeom prst="rect">
            <a:avLst/>
          </a:prstGeom>
        </p:spPr>
      </p:pic>
    </p:spTree>
  </p:cSld>
  <p:clrMapOvr>
    <a:masterClrMapping/>
  </p:clrMapOvr>
  <p:transition advTm="36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smtClean="0">
                <a:cs typeface="B Yagut" pitchFamily="2" charset="-78"/>
              </a:rPr>
              <a:t>واجدین شرایط نمونه گیری ابولا</a:t>
            </a:r>
            <a:r>
              <a:rPr lang="en-US" sz="3200" dirty="0" smtClean="0">
                <a:cs typeface="B Yagut" pitchFamily="2" charset="-78"/>
              </a:rPr>
              <a:t/>
            </a:r>
            <a:br>
              <a:rPr lang="en-US" sz="3200" dirty="0" smtClean="0">
                <a:cs typeface="B Yagut" pitchFamily="2" charset="-78"/>
              </a:rPr>
            </a:br>
            <a:endParaRPr lang="en-US" sz="3200" dirty="0"/>
          </a:p>
        </p:txBody>
      </p:sp>
      <p:sp>
        <p:nvSpPr>
          <p:cNvPr id="3" name="Content Placeholder 2"/>
          <p:cNvSpPr>
            <a:spLocks noGrp="1"/>
          </p:cNvSpPr>
          <p:nvPr>
            <p:ph idx="1"/>
          </p:nvPr>
        </p:nvSpPr>
        <p:spPr/>
        <p:txBody>
          <a:bodyPr>
            <a:normAutofit/>
          </a:bodyPr>
          <a:lstStyle/>
          <a:p>
            <a:pPr algn="r">
              <a:lnSpc>
                <a:spcPct val="150000"/>
              </a:lnSpc>
              <a:buNone/>
            </a:pPr>
            <a:r>
              <a:rPr lang="fa-IR" sz="2800" dirty="0" smtClean="0">
                <a:cs typeface="B Yagut" pitchFamily="2" charset="-78"/>
              </a:rPr>
              <a:t>-افرادی که افزایش ترانس آمینازهای کبدی، افزایش زمان انعقادداشته باشند</a:t>
            </a:r>
          </a:p>
          <a:p>
            <a:pPr algn="r">
              <a:lnSpc>
                <a:spcPct val="150000"/>
              </a:lnSpc>
              <a:buNone/>
            </a:pPr>
            <a:r>
              <a:rPr lang="fa-IR" sz="2800" dirty="0" smtClean="0">
                <a:cs typeface="B Yagut" pitchFamily="2" charset="-78"/>
              </a:rPr>
              <a:t>- بیمارانی که سابقه برخورد کم خطر در 21 روز قبل از شروع علائم بیماری داشته و اکنون تب به همراه سایر علائم ابولا و </a:t>
            </a:r>
            <a:r>
              <a:rPr lang="en-US" sz="2800" dirty="0" smtClean="0">
                <a:cs typeface="B Yagut" pitchFamily="2" charset="-78"/>
              </a:rPr>
              <a:t> </a:t>
            </a:r>
            <a:r>
              <a:rPr lang="fa-IR" sz="2800" dirty="0" smtClean="0">
                <a:cs typeface="B Yagut" pitchFamily="2" charset="-78"/>
              </a:rPr>
              <a:t>آزمایش خون غیرطبیعی دارند.</a:t>
            </a:r>
            <a:endParaRPr lang="en-US" sz="2800" dirty="0">
              <a:cs typeface="B Yagut" pitchFamily="2" charset="-78"/>
            </a:endParaRPr>
          </a:p>
        </p:txBody>
      </p:sp>
      <p:pic>
        <p:nvPicPr>
          <p:cNvPr id="4" name="~PP4016.WAV">
            <a:hlinkClick r:id="" action="ppaction://media"/>
          </p:cNvPr>
          <p:cNvPicPr>
            <a:picLocks noRot="1" noChangeAspect="1"/>
          </p:cNvPicPr>
          <p:nvPr>
            <a:wavAudioFile r:embed="rId1" name="~PP4016.WAV"/>
          </p:nvPr>
        </p:nvPicPr>
        <p:blipFill>
          <a:blip r:embed="rId3"/>
          <a:stretch>
            <a:fillRect/>
          </a:stretch>
        </p:blipFill>
        <p:spPr>
          <a:xfrm>
            <a:off x="8696325" y="6410325"/>
            <a:ext cx="304800" cy="304800"/>
          </a:xfrm>
          <a:prstGeom prst="rect">
            <a:avLst/>
          </a:prstGeom>
        </p:spPr>
      </p:pic>
    </p:spTree>
  </p:cSld>
  <p:clrMapOvr>
    <a:masterClrMapping/>
  </p:clrMapOvr>
  <p:transition advTm="30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ebola\سير علائم باليني بيماري ابولا.jpg"/>
          <p:cNvPicPr>
            <a:picLocks noGrp="1" noChangeAspect="1" noChangeArrowheads="1"/>
          </p:cNvPicPr>
          <p:nvPr>
            <p:ph idx="1"/>
          </p:nvPr>
        </p:nvPicPr>
        <p:blipFill>
          <a:blip r:embed="rId3" cstate="print"/>
          <a:srcRect/>
          <a:stretch>
            <a:fillRect/>
          </a:stretch>
        </p:blipFill>
        <p:spPr bwMode="auto">
          <a:xfrm>
            <a:off x="228600" y="609600"/>
            <a:ext cx="8381999" cy="5516563"/>
          </a:xfrm>
          <a:prstGeom prst="rect">
            <a:avLst/>
          </a:prstGeom>
          <a:noFill/>
          <a:ln w="9525">
            <a:noFill/>
            <a:miter lim="800000"/>
            <a:headEnd/>
            <a:tailEnd/>
          </a:ln>
        </p:spPr>
      </p:pic>
      <p:pic>
        <p:nvPicPr>
          <p:cNvPr id="3" name="~PP176.WAV">
            <a:hlinkClick r:id="" action="ppaction://media"/>
          </p:cNvPr>
          <p:cNvPicPr>
            <a:picLocks noRot="1" noChangeAspect="1"/>
          </p:cNvPicPr>
          <p:nvPr>
            <a:wavAudioFile r:embed="rId1" name="~PP176.WAV"/>
          </p:nvPr>
        </p:nvPicPr>
        <p:blipFill>
          <a:blip r:embed="rId4"/>
          <a:stretch>
            <a:fillRect/>
          </a:stretch>
        </p:blipFill>
        <p:spPr>
          <a:xfrm>
            <a:off x="8696325" y="6410325"/>
            <a:ext cx="304800" cy="304800"/>
          </a:xfrm>
          <a:prstGeom prst="rect">
            <a:avLst/>
          </a:prstGeom>
        </p:spPr>
      </p:pic>
    </p:spTree>
  </p:cSld>
  <p:clrMapOvr>
    <a:masterClrMapping/>
  </p:clrMapOvr>
  <p:transition advTm="73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a:cs typeface="B Yagut" pitchFamily="2" charset="-78"/>
              </a:rPr>
              <a:t>مراحل پیشرفته </a:t>
            </a:r>
            <a:r>
              <a:rPr lang="fa-IR" sz="4000" b="1" dirty="0" smtClean="0">
                <a:cs typeface="B Yagut" pitchFamily="2" charset="-78"/>
              </a:rPr>
              <a:t>بیماری</a:t>
            </a:r>
            <a:r>
              <a:rPr lang="fa-IR" sz="3200" b="1" dirty="0">
                <a:cs typeface="B Yagut" pitchFamily="2" charset="-78"/>
              </a:rPr>
              <a:t/>
            </a:r>
            <a:br>
              <a:rPr lang="fa-IR" sz="3200" b="1" dirty="0">
                <a:cs typeface="B Yagut" pitchFamily="2" charset="-78"/>
              </a:rPr>
            </a:br>
            <a:endParaRPr lang="fa-IR" sz="3200" dirty="0">
              <a:cs typeface="B Yagut" pitchFamily="2" charset="-78"/>
            </a:endParaRPr>
          </a:p>
        </p:txBody>
      </p:sp>
      <p:sp>
        <p:nvSpPr>
          <p:cNvPr id="3" name="Content Placeholder 2"/>
          <p:cNvSpPr>
            <a:spLocks noGrp="1"/>
          </p:cNvSpPr>
          <p:nvPr>
            <p:ph idx="1"/>
          </p:nvPr>
        </p:nvSpPr>
        <p:spPr/>
        <p:txBody>
          <a:bodyPr>
            <a:normAutofit/>
          </a:bodyPr>
          <a:lstStyle/>
          <a:p>
            <a:pPr fontAlgn="auto">
              <a:spcBef>
                <a:spcPts val="0"/>
              </a:spcBef>
              <a:spcAft>
                <a:spcPts val="0"/>
              </a:spcAft>
              <a:buNone/>
              <a:defRPr/>
            </a:pPr>
            <a:r>
              <a:rPr lang="fa-IR" sz="2800" dirty="0" smtClean="0">
                <a:cs typeface="B Yagut" pitchFamily="2" charset="-78"/>
              </a:rPr>
              <a:t>-ادم </a:t>
            </a:r>
            <a:r>
              <a:rPr lang="fa-IR" sz="2800" dirty="0">
                <a:cs typeface="B Yagut" pitchFamily="2" charset="-78"/>
              </a:rPr>
              <a:t>مغزی، اختلالات انعقادی</a:t>
            </a:r>
            <a:r>
              <a:rPr lang="fa-IR" sz="2800" dirty="0" smtClean="0">
                <a:cs typeface="B Yagut" pitchFamily="2" charset="-78"/>
              </a:rPr>
              <a:t>،</a:t>
            </a:r>
          </a:p>
          <a:p>
            <a:pPr fontAlgn="auto">
              <a:spcBef>
                <a:spcPts val="0"/>
              </a:spcBef>
              <a:spcAft>
                <a:spcPts val="0"/>
              </a:spcAft>
              <a:buNone/>
              <a:defRPr/>
            </a:pPr>
            <a:r>
              <a:rPr lang="fa-IR" sz="2800" dirty="0" smtClean="0">
                <a:cs typeface="B Yagut" pitchFamily="2" charset="-78"/>
              </a:rPr>
              <a:t>-شوک </a:t>
            </a:r>
            <a:r>
              <a:rPr lang="fa-IR" sz="2800" dirty="0">
                <a:cs typeface="B Yagut" pitchFamily="2" charset="-78"/>
              </a:rPr>
              <a:t>سپتیک و عفونت ثانویه باکتریال </a:t>
            </a:r>
          </a:p>
          <a:p>
            <a:pPr fontAlgn="auto">
              <a:spcBef>
                <a:spcPts val="0"/>
              </a:spcBef>
              <a:spcAft>
                <a:spcPts val="0"/>
              </a:spcAft>
              <a:buNone/>
              <a:defRPr/>
            </a:pPr>
            <a:r>
              <a:rPr lang="fa-IR" sz="2800" dirty="0" smtClean="0">
                <a:cs typeface="B Yagut" pitchFamily="2" charset="-78"/>
              </a:rPr>
              <a:t>-درد </a:t>
            </a:r>
            <a:r>
              <a:rPr lang="fa-IR" sz="2800" dirty="0">
                <a:cs typeface="B Yagut" pitchFamily="2" charset="-78"/>
              </a:rPr>
              <a:t>قفسه، گریز از نور، تورم </a:t>
            </a:r>
            <a:endParaRPr lang="fa-IR" sz="2800" dirty="0" smtClean="0">
              <a:cs typeface="B Yagut" pitchFamily="2" charset="-78"/>
            </a:endParaRPr>
          </a:p>
          <a:p>
            <a:pPr fontAlgn="auto">
              <a:spcBef>
                <a:spcPts val="0"/>
              </a:spcBef>
              <a:spcAft>
                <a:spcPts val="0"/>
              </a:spcAft>
              <a:buNone/>
              <a:defRPr/>
            </a:pPr>
            <a:r>
              <a:rPr lang="fa-IR" sz="2800" dirty="0" smtClean="0">
                <a:cs typeface="B Yagut" pitchFamily="2" charset="-78"/>
              </a:rPr>
              <a:t>-غدد </a:t>
            </a:r>
            <a:r>
              <a:rPr lang="fa-IR" sz="2800" dirty="0">
                <a:cs typeface="B Yagut" pitchFamily="2" charset="-78"/>
              </a:rPr>
              <a:t>لنفاوی، التهاب پانکراس</a:t>
            </a:r>
          </a:p>
          <a:p>
            <a:pPr fontAlgn="auto">
              <a:spcBef>
                <a:spcPts val="0"/>
              </a:spcBef>
              <a:spcAft>
                <a:spcPts val="0"/>
              </a:spcAft>
              <a:buNone/>
              <a:defRPr/>
            </a:pPr>
            <a:r>
              <a:rPr lang="fa-IR" sz="2800" dirty="0">
                <a:cs typeface="B Yagut" pitchFamily="2" charset="-78"/>
              </a:rPr>
              <a:t>-</a:t>
            </a:r>
            <a:r>
              <a:rPr lang="fa-IR" sz="2800" dirty="0" smtClean="0">
                <a:cs typeface="B Yagut" pitchFamily="2" charset="-78"/>
              </a:rPr>
              <a:t>درگیر </a:t>
            </a:r>
            <a:r>
              <a:rPr lang="fa-IR" sz="2800" dirty="0">
                <a:cs typeface="B Yagut" pitchFamily="2" charset="-78"/>
              </a:rPr>
              <a:t>شدن سیستم عصبی </a:t>
            </a:r>
            <a:endParaRPr lang="fa-IR" sz="2800" dirty="0" smtClean="0">
              <a:cs typeface="B Yagut" pitchFamily="2" charset="-78"/>
            </a:endParaRPr>
          </a:p>
          <a:p>
            <a:pPr fontAlgn="auto">
              <a:spcBef>
                <a:spcPts val="0"/>
              </a:spcBef>
              <a:spcAft>
                <a:spcPts val="0"/>
              </a:spcAft>
              <a:buNone/>
              <a:defRPr/>
            </a:pPr>
            <a:r>
              <a:rPr lang="fa-IR" sz="2800" dirty="0" smtClean="0">
                <a:cs typeface="B Yagut" pitchFamily="2" charset="-78"/>
              </a:rPr>
              <a:t>دراین </a:t>
            </a:r>
            <a:r>
              <a:rPr lang="fa-IR" sz="2800" dirty="0">
                <a:cs typeface="B Yagut" pitchFamily="2" charset="-78"/>
              </a:rPr>
              <a:t>بیماران می تواند به شکل </a:t>
            </a:r>
          </a:p>
          <a:p>
            <a:pPr fontAlgn="auto">
              <a:spcBef>
                <a:spcPts val="0"/>
              </a:spcBef>
              <a:spcAft>
                <a:spcPts val="0"/>
              </a:spcAft>
              <a:buNone/>
              <a:defRPr/>
            </a:pPr>
            <a:r>
              <a:rPr lang="fa-IR" sz="2800" dirty="0">
                <a:cs typeface="B Yagut" pitchFamily="2" charset="-78"/>
              </a:rPr>
              <a:t>خواب آلودگی، دلیریوم یا </a:t>
            </a:r>
            <a:endParaRPr lang="fa-IR" sz="2800" dirty="0" smtClean="0">
              <a:cs typeface="B Yagut" pitchFamily="2" charset="-78"/>
            </a:endParaRPr>
          </a:p>
          <a:p>
            <a:pPr fontAlgn="auto">
              <a:spcBef>
                <a:spcPts val="0"/>
              </a:spcBef>
              <a:spcAft>
                <a:spcPts val="0"/>
              </a:spcAft>
              <a:buNone/>
              <a:defRPr/>
            </a:pPr>
            <a:r>
              <a:rPr lang="fa-IR" sz="2800" dirty="0" smtClean="0">
                <a:cs typeface="B Yagut" pitchFamily="2" charset="-78"/>
              </a:rPr>
              <a:t>کوما </a:t>
            </a:r>
            <a:r>
              <a:rPr lang="fa-IR" sz="2800" dirty="0">
                <a:cs typeface="B Yagut" pitchFamily="2" charset="-78"/>
              </a:rPr>
              <a:t>خود را نشان بدهد</a:t>
            </a:r>
            <a:r>
              <a:rPr lang="fa-IR" sz="2800" dirty="0" smtClean="0">
                <a:cs typeface="B Yagut" pitchFamily="2" charset="-78"/>
              </a:rPr>
              <a:t>..</a:t>
            </a:r>
            <a:endParaRPr lang="fa-IR" sz="2800" dirty="0">
              <a:cs typeface="B Yagut" pitchFamily="2" charset="-78"/>
            </a:endParaRPr>
          </a:p>
          <a:p>
            <a:endParaRPr lang="fa-IR" dirty="0">
              <a:cs typeface="B Yagut" pitchFamily="2" charset="-78"/>
            </a:endParaRPr>
          </a:p>
        </p:txBody>
      </p:sp>
      <p:pic>
        <p:nvPicPr>
          <p:cNvPr id="4" name="Picture 5"/>
          <p:cNvPicPr>
            <a:picLocks noChangeAspect="1" noChangeArrowheads="1"/>
          </p:cNvPicPr>
          <p:nvPr/>
        </p:nvPicPr>
        <p:blipFill>
          <a:blip r:embed="rId3" cstate="print"/>
          <a:srcRect/>
          <a:stretch>
            <a:fillRect/>
          </a:stretch>
        </p:blipFill>
        <p:spPr bwMode="auto">
          <a:xfrm>
            <a:off x="457200" y="1676400"/>
            <a:ext cx="3657600" cy="4191000"/>
          </a:xfrm>
          <a:prstGeom prst="rect">
            <a:avLst/>
          </a:prstGeom>
          <a:noFill/>
          <a:ln w="9525">
            <a:noFill/>
            <a:miter lim="800000"/>
            <a:headEnd/>
            <a:tailEnd/>
          </a:ln>
        </p:spPr>
      </p:pic>
      <p:pic>
        <p:nvPicPr>
          <p:cNvPr id="5" name="~PP1507.WAV">
            <a:hlinkClick r:id="" action="ppaction://media"/>
          </p:cNvPr>
          <p:cNvPicPr>
            <a:picLocks noRot="1" noChangeAspect="1"/>
          </p:cNvPicPr>
          <p:nvPr>
            <a:wavAudioFile r:embed="rId1" name="~PP1507.WAV"/>
          </p:nvPr>
        </p:nvPicPr>
        <p:blipFill>
          <a:blip r:embed="rId4"/>
          <a:stretch>
            <a:fillRect/>
          </a:stretch>
        </p:blipFill>
        <p:spPr>
          <a:xfrm>
            <a:off x="8696325" y="6410325"/>
            <a:ext cx="304800" cy="304800"/>
          </a:xfrm>
          <a:prstGeom prst="rect">
            <a:avLst/>
          </a:prstGeom>
        </p:spPr>
      </p:pic>
    </p:spTree>
  </p:cSld>
  <p:clrMapOvr>
    <a:masterClrMapping/>
  </p:clrMapOvr>
  <p:transition advTm="25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fa-IR" smtClean="0">
                <a:cs typeface="B Yagut" pitchFamily="2" charset="-78"/>
              </a:rPr>
              <a:t>مشخصات سند</a:t>
            </a:r>
          </a:p>
        </p:txBody>
      </p:sp>
      <p:sp>
        <p:nvSpPr>
          <p:cNvPr id="3075" name="Content Placeholder 2"/>
          <p:cNvSpPr>
            <a:spLocks noGrp="1"/>
          </p:cNvSpPr>
          <p:nvPr>
            <p:ph idx="1"/>
          </p:nvPr>
        </p:nvSpPr>
        <p:spPr>
          <a:xfrm>
            <a:off x="4643438" y="2438400"/>
            <a:ext cx="4186237" cy="3200399"/>
          </a:xfrm>
        </p:spPr>
        <p:txBody>
          <a:bodyPr/>
          <a:lstStyle/>
          <a:p>
            <a:pPr algn="r" eaLnBrk="1" hangingPunct="1">
              <a:buFont typeface="Arial" pitchFamily="34" charset="0"/>
              <a:buNone/>
            </a:pPr>
            <a:r>
              <a:rPr lang="fa-IR" sz="1800" b="1" dirty="0" smtClean="0">
                <a:cs typeface="B Yagut" pitchFamily="2" charset="-78"/>
              </a:rPr>
              <a:t>مشخصات بسته آموزشی</a:t>
            </a:r>
          </a:p>
          <a:p>
            <a:pPr algn="r" eaLnBrk="1" hangingPunct="1">
              <a:buFont typeface="Arial" pitchFamily="34" charset="0"/>
              <a:buNone/>
            </a:pPr>
            <a:endParaRPr lang="fa-IR" sz="1800" dirty="0" smtClean="0">
              <a:cs typeface="B Yagut" pitchFamily="2" charset="-78"/>
            </a:endParaRPr>
          </a:p>
          <a:p>
            <a:pPr algn="r" eaLnBrk="1" hangingPunct="1">
              <a:buFont typeface="Arial" pitchFamily="34" charset="0"/>
              <a:buNone/>
            </a:pPr>
            <a:r>
              <a:rPr lang="fa-IR" sz="1800" dirty="0" smtClean="0">
                <a:cs typeface="B Yagut" pitchFamily="2" charset="-78"/>
              </a:rPr>
              <a:t>حیطه درس: بیماری های واگیر</a:t>
            </a:r>
          </a:p>
          <a:p>
            <a:pPr algn="r" eaLnBrk="1" hangingPunct="1">
              <a:buFont typeface="Arial" pitchFamily="34" charset="0"/>
              <a:buNone/>
            </a:pPr>
            <a:r>
              <a:rPr lang="fa-IR" sz="1800" dirty="0" smtClean="0">
                <a:cs typeface="B Yagut" pitchFamily="2" charset="-78"/>
              </a:rPr>
              <a:t>تاریخ اخرین بازنگری 1399/2/23</a:t>
            </a:r>
          </a:p>
          <a:p>
            <a:pPr algn="r" eaLnBrk="1" hangingPunct="1">
              <a:buFont typeface="Arial" pitchFamily="34" charset="0"/>
              <a:buNone/>
            </a:pPr>
            <a:r>
              <a:rPr lang="fa-IR" sz="1800" dirty="0" smtClean="0">
                <a:cs typeface="B Yagut" pitchFamily="2" charset="-78"/>
              </a:rPr>
              <a:t>نوبت تهیه:2</a:t>
            </a:r>
          </a:p>
          <a:p>
            <a:pPr rtl="0" eaLnBrk="1" hangingPunct="1">
              <a:buNone/>
            </a:pPr>
            <a:r>
              <a:rPr lang="en-US" sz="2000" dirty="0" smtClean="0">
                <a:solidFill>
                  <a:srgbClr val="000000"/>
                </a:solidFill>
                <a:cs typeface="B Yagut" pitchFamily="2" charset="-78"/>
              </a:rPr>
              <a:t>                                                </a:t>
            </a:r>
            <a:r>
              <a:rPr lang="fa-IR" sz="2000" dirty="0" smtClean="0">
                <a:solidFill>
                  <a:srgbClr val="000000"/>
                </a:solidFill>
                <a:cs typeface="B Yagut" pitchFamily="2" charset="-78"/>
              </a:rPr>
              <a:t>نام فایل:</a:t>
            </a:r>
          </a:p>
          <a:p>
            <a:pPr algn="r" eaLnBrk="1" hangingPunct="1">
              <a:buFont typeface="Arial" pitchFamily="34" charset="0"/>
              <a:buNone/>
            </a:pPr>
            <a:r>
              <a:rPr lang="fa-IR" sz="1800" dirty="0" smtClean="0">
                <a:cs typeface="B Yagut" pitchFamily="2" charset="-78"/>
              </a:rPr>
              <a:t> </a:t>
            </a:r>
            <a:r>
              <a:rPr lang="en-US" sz="2000" dirty="0" smtClean="0">
                <a:solidFill>
                  <a:srgbClr val="000000"/>
                </a:solidFill>
                <a:cs typeface="B Yagut" pitchFamily="2" charset="-78"/>
              </a:rPr>
              <a:t>CD-</a:t>
            </a:r>
            <a:r>
              <a:rPr lang="en-US" sz="2000" dirty="0" err="1" smtClean="0">
                <a:solidFill>
                  <a:srgbClr val="000000"/>
                </a:solidFill>
                <a:cs typeface="B Yagut" pitchFamily="2" charset="-78"/>
              </a:rPr>
              <a:t>ashnayi</a:t>
            </a:r>
            <a:r>
              <a:rPr lang="en-US" sz="2000" dirty="0" smtClean="0">
                <a:solidFill>
                  <a:srgbClr val="000000"/>
                </a:solidFill>
                <a:cs typeface="B Yagut" pitchFamily="2" charset="-78"/>
              </a:rPr>
              <a:t>-</a:t>
            </a:r>
            <a:r>
              <a:rPr lang="en-US" sz="2000" dirty="0" err="1" smtClean="0">
                <a:solidFill>
                  <a:srgbClr val="000000"/>
                </a:solidFill>
                <a:cs typeface="B Yagut" pitchFamily="2" charset="-78"/>
              </a:rPr>
              <a:t>ba</a:t>
            </a:r>
            <a:r>
              <a:rPr lang="en-US" sz="2000" dirty="0" smtClean="0">
                <a:solidFill>
                  <a:srgbClr val="000000"/>
                </a:solidFill>
                <a:cs typeface="B Yagut" pitchFamily="2" charset="-78"/>
              </a:rPr>
              <a:t>-</a:t>
            </a:r>
            <a:r>
              <a:rPr lang="en-US" sz="2000" dirty="0" err="1" smtClean="0">
                <a:solidFill>
                  <a:srgbClr val="000000"/>
                </a:solidFill>
                <a:cs typeface="B Yagut" pitchFamily="2" charset="-78"/>
              </a:rPr>
              <a:t>bimariye</a:t>
            </a:r>
            <a:r>
              <a:rPr lang="en-US" sz="2000" dirty="0" smtClean="0">
                <a:solidFill>
                  <a:srgbClr val="000000"/>
                </a:solidFill>
                <a:cs typeface="B Yagut" pitchFamily="2" charset="-78"/>
              </a:rPr>
              <a:t>-</a:t>
            </a:r>
            <a:r>
              <a:rPr lang="en-US" sz="2000" dirty="0" smtClean="0">
                <a:cs typeface="Arial" pitchFamily="34" charset="0"/>
              </a:rPr>
              <a:t> </a:t>
            </a:r>
            <a:r>
              <a:rPr lang="et-EE" sz="2000" dirty="0" smtClean="0">
                <a:cs typeface="Arial" pitchFamily="34" charset="0"/>
              </a:rPr>
              <a:t>EB</a:t>
            </a:r>
            <a:r>
              <a:rPr lang="en-US" sz="2000" dirty="0" smtClean="0">
                <a:cs typeface="Arial" pitchFamily="34" charset="0"/>
              </a:rPr>
              <a:t>ola</a:t>
            </a:r>
            <a:r>
              <a:rPr lang="en-US" sz="2000" dirty="0" smtClean="0">
                <a:solidFill>
                  <a:srgbClr val="000000"/>
                </a:solidFill>
                <a:cs typeface="B Yagut" pitchFamily="2" charset="-78"/>
              </a:rPr>
              <a:t>-</a:t>
            </a:r>
            <a:r>
              <a:rPr lang="en-US" sz="1600" b="1" dirty="0" smtClean="0">
                <a:solidFill>
                  <a:srgbClr val="000000"/>
                </a:solidFill>
                <a:cs typeface="B Yagut" pitchFamily="2" charset="-78"/>
              </a:rPr>
              <a:t>edi2</a:t>
            </a:r>
            <a:endParaRPr lang="fa-IR" sz="1400" b="1" dirty="0" smtClean="0">
              <a:cs typeface="B Yagut" pitchFamily="2" charset="-78"/>
            </a:endParaRPr>
          </a:p>
          <a:p>
            <a:pPr algn="r" eaLnBrk="1" hangingPunct="1">
              <a:buFont typeface="Arial" pitchFamily="34" charset="0"/>
              <a:buNone/>
            </a:pPr>
            <a:r>
              <a:rPr lang="fa-IR" sz="2000" dirty="0" smtClean="0">
                <a:cs typeface="B Yagut" pitchFamily="2" charset="-78"/>
              </a:rPr>
              <a:t>                                                                   </a:t>
            </a:r>
            <a:r>
              <a:rPr lang="en-US" sz="2000" dirty="0" smtClean="0">
                <a:cs typeface="B Yagut" pitchFamily="2" charset="-78"/>
              </a:rPr>
              <a:t>            </a:t>
            </a:r>
            <a:r>
              <a:rPr lang="fa-IR" sz="2000" dirty="0" smtClean="0">
                <a:cs typeface="B Yagut" pitchFamily="2" charset="-78"/>
              </a:rPr>
              <a:t> </a:t>
            </a:r>
            <a:endParaRPr lang="en-US" sz="2000" dirty="0" smtClean="0">
              <a:cs typeface="B Yagut" pitchFamily="2" charset="-78"/>
            </a:endParaRPr>
          </a:p>
          <a:p>
            <a:pPr algn="r" eaLnBrk="1" hangingPunct="1"/>
            <a:endParaRPr lang="fa-IR" sz="2000" dirty="0" smtClean="0">
              <a:cs typeface="B Yagut" pitchFamily="2" charset="-78"/>
            </a:endParaRPr>
          </a:p>
        </p:txBody>
      </p:sp>
      <p:sp>
        <p:nvSpPr>
          <p:cNvPr id="3076" name="Rectangle 5"/>
          <p:cNvSpPr>
            <a:spLocks noChangeArrowheads="1"/>
          </p:cNvSpPr>
          <p:nvPr/>
        </p:nvSpPr>
        <p:spPr bwMode="auto">
          <a:xfrm>
            <a:off x="500063" y="2590799"/>
            <a:ext cx="3786187" cy="3447098"/>
          </a:xfrm>
          <a:prstGeom prst="rect">
            <a:avLst/>
          </a:prstGeom>
          <a:noFill/>
          <a:ln w="9525">
            <a:noFill/>
            <a:miter lim="800000"/>
            <a:headEnd/>
            <a:tailEnd/>
          </a:ln>
        </p:spPr>
        <p:txBody>
          <a:bodyPr wrap="square">
            <a:spAutoFit/>
          </a:bodyPr>
          <a:lstStyle/>
          <a:p>
            <a:pPr algn="r"/>
            <a:endParaRPr lang="fa-IR" dirty="0">
              <a:solidFill>
                <a:srgbClr val="000000"/>
              </a:solidFill>
              <a:latin typeface="Calibri" pitchFamily="34" charset="0"/>
              <a:cs typeface="B Yagut" pitchFamily="2" charset="-78"/>
            </a:endParaRPr>
          </a:p>
          <a:p>
            <a:pPr algn="r"/>
            <a:r>
              <a:rPr lang="en-US" dirty="0">
                <a:solidFill>
                  <a:srgbClr val="000000"/>
                </a:solidFill>
                <a:latin typeface="Calibri" pitchFamily="34" charset="0"/>
                <a:cs typeface="B Yagut" pitchFamily="2" charset="-78"/>
              </a:rPr>
              <a:t>      </a:t>
            </a:r>
            <a:r>
              <a:rPr lang="fa-IR" dirty="0">
                <a:solidFill>
                  <a:srgbClr val="000000"/>
                </a:solidFill>
                <a:latin typeface="Calibri" pitchFamily="34" charset="0"/>
                <a:cs typeface="B Yagut" pitchFamily="2" charset="-78"/>
              </a:rPr>
              <a:t> </a:t>
            </a:r>
            <a:r>
              <a:rPr lang="fa-IR" b="1" dirty="0">
                <a:solidFill>
                  <a:srgbClr val="000000"/>
                </a:solidFill>
                <a:latin typeface="Calibri" pitchFamily="34" charset="0"/>
                <a:cs typeface="B Yagut" pitchFamily="2" charset="-78"/>
              </a:rPr>
              <a:t>مشخصات مدرس </a:t>
            </a:r>
          </a:p>
          <a:p>
            <a:pPr algn="r"/>
            <a:endParaRPr lang="en-US" dirty="0">
              <a:solidFill>
                <a:srgbClr val="000000"/>
              </a:solidFill>
              <a:latin typeface="Calibri" pitchFamily="34" charset="0"/>
              <a:cs typeface="B Yagut" pitchFamily="2" charset="-78"/>
            </a:endParaRPr>
          </a:p>
          <a:p>
            <a:pPr algn="r"/>
            <a:endParaRPr lang="en-US" dirty="0">
              <a:solidFill>
                <a:srgbClr val="000000"/>
              </a:solidFill>
              <a:latin typeface="Calibri" pitchFamily="34" charset="0"/>
              <a:cs typeface="B Yagut" pitchFamily="2" charset="-78"/>
            </a:endParaRPr>
          </a:p>
          <a:p>
            <a:pPr algn="r"/>
            <a:endParaRPr lang="en-US" dirty="0">
              <a:solidFill>
                <a:srgbClr val="000000"/>
              </a:solidFill>
              <a:latin typeface="Calibri" pitchFamily="34" charset="0"/>
              <a:cs typeface="B Yagut" pitchFamily="2" charset="-78"/>
            </a:endParaRPr>
          </a:p>
          <a:p>
            <a:pPr algn="r"/>
            <a:endParaRPr lang="en-US" dirty="0">
              <a:solidFill>
                <a:srgbClr val="000000"/>
              </a:solidFill>
              <a:latin typeface="Calibri" pitchFamily="34" charset="0"/>
              <a:cs typeface="B Yagut" pitchFamily="2" charset="-78"/>
            </a:endParaRPr>
          </a:p>
          <a:p>
            <a:pPr algn="r"/>
            <a:r>
              <a:rPr lang="fa-IR" sz="2000" dirty="0">
                <a:solidFill>
                  <a:srgbClr val="000000"/>
                </a:solidFill>
                <a:latin typeface="Calibri" pitchFamily="34" charset="0"/>
                <a:cs typeface="B Yagut" pitchFamily="2" charset="-78"/>
              </a:rPr>
              <a:t>اله داد سپاهی</a:t>
            </a:r>
          </a:p>
          <a:p>
            <a:pPr algn="r"/>
            <a:r>
              <a:rPr lang="fa-IR" dirty="0">
                <a:solidFill>
                  <a:srgbClr val="000000"/>
                </a:solidFill>
                <a:latin typeface="Calibri" pitchFamily="34" charset="0"/>
                <a:cs typeface="B Yagut" pitchFamily="2" charset="-78"/>
              </a:rPr>
              <a:t>کارشناسی مدیریت پیشگیری و خدمات </a:t>
            </a:r>
            <a:r>
              <a:rPr lang="fa-IR" dirty="0" smtClean="0">
                <a:solidFill>
                  <a:srgbClr val="000000"/>
                </a:solidFill>
                <a:latin typeface="Calibri" pitchFamily="34" charset="0"/>
                <a:cs typeface="B Yagut" pitchFamily="2" charset="-78"/>
              </a:rPr>
              <a:t>بیماری ها</a:t>
            </a:r>
            <a:r>
              <a:rPr lang="en-US" dirty="0" smtClean="0">
                <a:solidFill>
                  <a:srgbClr val="000000"/>
                </a:solidFill>
                <a:latin typeface="Calibri" pitchFamily="34" charset="0"/>
                <a:cs typeface="B Yagut" pitchFamily="2" charset="-78"/>
              </a:rPr>
              <a:t>                                                         </a:t>
            </a:r>
            <a:endParaRPr lang="fa-IR" dirty="0">
              <a:solidFill>
                <a:srgbClr val="000000"/>
              </a:solidFill>
              <a:latin typeface="Calibri" pitchFamily="34" charset="0"/>
              <a:cs typeface="B Yagut" pitchFamily="2" charset="-78"/>
            </a:endParaRPr>
          </a:p>
          <a:p>
            <a:pPr algn="r"/>
            <a:r>
              <a:rPr lang="fa-IR" dirty="0">
                <a:solidFill>
                  <a:srgbClr val="000000"/>
                </a:solidFill>
                <a:latin typeface="Calibri" pitchFamily="34" charset="0"/>
                <a:cs typeface="B Yagut" pitchFamily="2" charset="-78"/>
              </a:rPr>
              <a:t>مربی</a:t>
            </a:r>
            <a:r>
              <a:rPr lang="en-US" dirty="0">
                <a:solidFill>
                  <a:srgbClr val="000000"/>
                </a:solidFill>
                <a:latin typeface="Calibri" pitchFamily="34" charset="0"/>
                <a:cs typeface="B Yagut" pitchFamily="2" charset="-78"/>
              </a:rPr>
              <a:t> </a:t>
            </a:r>
            <a:r>
              <a:rPr lang="fa-IR" dirty="0">
                <a:solidFill>
                  <a:srgbClr val="000000"/>
                </a:solidFill>
                <a:latin typeface="Calibri" pitchFamily="34" charset="0"/>
                <a:cs typeface="B Yagut" pitchFamily="2" charset="-78"/>
              </a:rPr>
              <a:t>مرکزآموزش بهورزی شهرستان سراوان-دانشگاه علوم پزشکی وخدمات بهداشتی درمانی زاهدان</a:t>
            </a:r>
            <a:endParaRPr lang="en-US" dirty="0">
              <a:solidFill>
                <a:srgbClr val="000000"/>
              </a:solidFill>
              <a:latin typeface="Calibri" pitchFamily="34" charset="0"/>
              <a:cs typeface="B Yagut" pitchFamily="2" charset="-78"/>
            </a:endParaRPr>
          </a:p>
        </p:txBody>
      </p:sp>
      <p:pic>
        <p:nvPicPr>
          <p:cNvPr id="3077" name="Picture 4" descr="E:\دکتر\کپی شنسنامه دکتر\11 001.jpg"/>
          <p:cNvPicPr>
            <a:picLocks noChangeAspect="1" noChangeArrowheads="1"/>
          </p:cNvPicPr>
          <p:nvPr/>
        </p:nvPicPr>
        <p:blipFill>
          <a:blip r:embed="rId3" cstate="print"/>
          <a:srcRect/>
          <a:stretch>
            <a:fillRect/>
          </a:stretch>
        </p:blipFill>
        <p:spPr bwMode="auto">
          <a:xfrm>
            <a:off x="214313" y="928688"/>
            <a:ext cx="1714500" cy="1714500"/>
          </a:xfrm>
          <a:prstGeom prst="rect">
            <a:avLst/>
          </a:prstGeom>
          <a:noFill/>
          <a:ln w="9525">
            <a:noFill/>
            <a:miter lim="800000"/>
            <a:headEnd/>
            <a:tailEnd/>
          </a:ln>
        </p:spPr>
      </p:pic>
      <p:pic>
        <p:nvPicPr>
          <p:cNvPr id="7" name="~PP3139.WAV">
            <a:hlinkClick r:id="" action="ppaction://media"/>
          </p:cNvPr>
          <p:cNvPicPr>
            <a:picLocks noRot="1" noChangeAspect="1"/>
          </p:cNvPicPr>
          <p:nvPr>
            <a:wavAudioFile r:embed="rId1" name="~PP3139.WAV"/>
          </p:nvPr>
        </p:nvPicPr>
        <p:blipFill>
          <a:blip r:embed="rId4"/>
          <a:stretch>
            <a:fillRect/>
          </a:stretch>
        </p:blipFill>
        <p:spPr>
          <a:xfrm>
            <a:off x="8696325" y="6410325"/>
            <a:ext cx="304800" cy="304800"/>
          </a:xfrm>
          <a:prstGeom prst="rect">
            <a:avLst/>
          </a:prstGeom>
        </p:spPr>
      </p:pic>
    </p:spTree>
  </p:cSld>
  <p:clrMapOvr>
    <a:masterClrMapping/>
  </p:clrMapOvr>
  <p:transition advTm="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a:cs typeface="B Yagut" pitchFamily="2" charset="-78"/>
              </a:rPr>
              <a:t>تظاهرات خونریزی دهنده</a:t>
            </a:r>
            <a:r>
              <a:rPr lang="fa-IR" sz="3600" b="1" dirty="0">
                <a:cs typeface="B Yagut" pitchFamily="2" charset="-78"/>
              </a:rPr>
              <a:t/>
            </a:r>
            <a:br>
              <a:rPr lang="fa-IR" sz="3600" b="1" dirty="0">
                <a:cs typeface="B Yagut" pitchFamily="2" charset="-78"/>
              </a:rPr>
            </a:br>
            <a:endParaRPr lang="fa-IR" sz="3600" dirty="0">
              <a:cs typeface="B Yagut" pitchFamily="2" charset="-78"/>
            </a:endParaRPr>
          </a:p>
        </p:txBody>
      </p:sp>
      <p:sp>
        <p:nvSpPr>
          <p:cNvPr id="3" name="Content Placeholder 2"/>
          <p:cNvSpPr>
            <a:spLocks noGrp="1"/>
          </p:cNvSpPr>
          <p:nvPr>
            <p:ph idx="1"/>
          </p:nvPr>
        </p:nvSpPr>
        <p:spPr/>
        <p:txBody>
          <a:bodyPr/>
          <a:lstStyle/>
          <a:p>
            <a:r>
              <a:rPr lang="fa-IR" sz="2800" dirty="0">
                <a:cs typeface="B Yagut" pitchFamily="2" charset="-78"/>
              </a:rPr>
              <a:t>تظاهرات خونریزی دهنده  بیماری اگر بروز یابند معمولا از روز 5-4 بیماری آغاز می شوند و بصورت خونریزی از لثه ها، خونریزی ملتحمه، خونریزی از بینی، - وجود خون در ادرار (هماچوری)، وجود خون در مدفوع (ملنا) استفراغ خونی (هماتمز)، زخم های دهانی، گلودرد، خونریزی واژینال ممکن است دیده شوند.</a:t>
            </a:r>
            <a:endParaRPr lang="en-US" sz="2800" dirty="0">
              <a:cs typeface="B Yagut" pitchFamily="2" charset="-78"/>
            </a:endParaRPr>
          </a:p>
          <a:p>
            <a:endParaRPr lang="fa-IR" dirty="0">
              <a:cs typeface="B Yagut" pitchFamily="2" charset="-78"/>
            </a:endParaRPr>
          </a:p>
        </p:txBody>
      </p:sp>
      <p:pic>
        <p:nvPicPr>
          <p:cNvPr id="4" name="~PP301.WAV">
            <a:hlinkClick r:id="" action="ppaction://media"/>
          </p:cNvPr>
          <p:cNvPicPr>
            <a:picLocks noRot="1" noChangeAspect="1"/>
          </p:cNvPicPr>
          <p:nvPr>
            <a:wavAudioFile r:embed="rId1" name="~PP301.WAV"/>
          </p:nvPr>
        </p:nvPicPr>
        <p:blipFill>
          <a:blip r:embed="rId3"/>
          <a:stretch>
            <a:fillRect/>
          </a:stretch>
        </p:blipFill>
        <p:spPr>
          <a:xfrm>
            <a:off x="8696325" y="6410325"/>
            <a:ext cx="304800" cy="304800"/>
          </a:xfrm>
          <a:prstGeom prst="rect">
            <a:avLst/>
          </a:prstGeom>
        </p:spPr>
      </p:pic>
    </p:spTree>
  </p:cSld>
  <p:clrMapOvr>
    <a:masterClrMapping/>
  </p:clrMapOvr>
  <p:transition advTm="31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smtClean="0">
                <a:cs typeface="B Yagut" pitchFamily="2" charset="-78"/>
              </a:rPr>
              <a:t>تظاهرات خونریزی دهنده</a:t>
            </a:r>
            <a:r>
              <a:rPr lang="fa-IR" sz="3600" b="1" dirty="0" smtClean="0">
                <a:cs typeface="B Yagut" pitchFamily="2" charset="-78"/>
              </a:rPr>
              <a:t/>
            </a:r>
            <a:br>
              <a:rPr lang="fa-IR" sz="3600" b="1" dirty="0" smtClean="0">
                <a:cs typeface="B Yagut" pitchFamily="2" charset="-78"/>
              </a:rPr>
            </a:br>
            <a:endParaRPr lang="fa-IR" sz="3600" dirty="0"/>
          </a:p>
        </p:txBody>
      </p:sp>
      <p:sp>
        <p:nvSpPr>
          <p:cNvPr id="3" name="Content Placeholder 2"/>
          <p:cNvSpPr>
            <a:spLocks noGrp="1"/>
          </p:cNvSpPr>
          <p:nvPr>
            <p:ph idx="1"/>
          </p:nvPr>
        </p:nvSpPr>
        <p:spPr/>
        <p:txBody>
          <a:bodyPr>
            <a:normAutofit/>
          </a:bodyPr>
          <a:lstStyle/>
          <a:p>
            <a:pPr rtl="0" fontAlgn="auto">
              <a:spcBef>
                <a:spcPts val="0"/>
              </a:spcBef>
              <a:spcAft>
                <a:spcPts val="0"/>
              </a:spcAft>
              <a:buNone/>
              <a:defRPr/>
            </a:pPr>
            <a:r>
              <a:rPr lang="fa-IR" sz="2800" dirty="0">
                <a:cs typeface="B Yagut" pitchFamily="2" charset="-78"/>
              </a:rPr>
              <a:t>ترومبوسیتوپنی ولکوپنی </a:t>
            </a:r>
            <a:r>
              <a:rPr lang="fa-IR" sz="2800" dirty="0" smtClean="0">
                <a:cs typeface="B Yagut" pitchFamily="2" charset="-78"/>
              </a:rPr>
              <a:t>بعلاوه</a:t>
            </a:r>
          </a:p>
          <a:p>
            <a:pPr rtl="0" fontAlgn="auto">
              <a:spcBef>
                <a:spcPts val="0"/>
              </a:spcBef>
              <a:spcAft>
                <a:spcPts val="0"/>
              </a:spcAft>
              <a:buNone/>
              <a:defRPr/>
            </a:pPr>
            <a:r>
              <a:rPr lang="fa-IR" sz="2800" dirty="0" smtClean="0">
                <a:cs typeface="B Yagut" pitchFamily="2" charset="-78"/>
              </a:rPr>
              <a:t> </a:t>
            </a:r>
            <a:r>
              <a:rPr lang="fa-IR" sz="2800" dirty="0">
                <a:cs typeface="B Yagut" pitchFamily="2" charset="-78"/>
              </a:rPr>
              <a:t>افزایش </a:t>
            </a:r>
            <a:r>
              <a:rPr lang="fa-IR" sz="2800" dirty="0" smtClean="0">
                <a:cs typeface="B Yagut" pitchFamily="2" charset="-78"/>
              </a:rPr>
              <a:t>آنزیم های </a:t>
            </a:r>
            <a:r>
              <a:rPr lang="fa-IR" sz="2800" dirty="0">
                <a:cs typeface="B Yagut" pitchFamily="2" charset="-78"/>
              </a:rPr>
              <a:t>کبد در </a:t>
            </a:r>
            <a:r>
              <a:rPr lang="fa-IR" sz="2800" dirty="0" smtClean="0">
                <a:cs typeface="B Yagut" pitchFamily="2" charset="-78"/>
              </a:rPr>
              <a:t>سایر</a:t>
            </a:r>
          </a:p>
          <a:p>
            <a:pPr rtl="0" fontAlgn="auto">
              <a:spcBef>
                <a:spcPts val="0"/>
              </a:spcBef>
              <a:spcAft>
                <a:spcPts val="0"/>
              </a:spcAft>
              <a:buNone/>
              <a:defRPr/>
            </a:pPr>
            <a:r>
              <a:rPr lang="fa-IR" sz="2800" dirty="0" smtClean="0">
                <a:cs typeface="B Yagut" pitchFamily="2" charset="-78"/>
              </a:rPr>
              <a:t> </a:t>
            </a:r>
            <a:r>
              <a:rPr lang="fa-IR" sz="2800" dirty="0">
                <a:cs typeface="B Yagut" pitchFamily="2" charset="-78"/>
              </a:rPr>
              <a:t>تب های خونریزی </a:t>
            </a:r>
            <a:r>
              <a:rPr lang="fa-IR" sz="2800" dirty="0" smtClean="0">
                <a:cs typeface="B Yagut" pitchFamily="2" charset="-78"/>
              </a:rPr>
              <a:t>دهنده</a:t>
            </a:r>
          </a:p>
          <a:p>
            <a:pPr rtl="0" fontAlgn="auto">
              <a:spcBef>
                <a:spcPts val="0"/>
              </a:spcBef>
              <a:spcAft>
                <a:spcPts val="0"/>
              </a:spcAft>
              <a:buNone/>
              <a:defRPr/>
            </a:pPr>
            <a:r>
              <a:rPr lang="fa-IR" sz="2800" dirty="0" smtClean="0">
                <a:cs typeface="B Yagut" pitchFamily="2" charset="-78"/>
              </a:rPr>
              <a:t> </a:t>
            </a:r>
            <a:r>
              <a:rPr lang="fa-IR" sz="2800" dirty="0">
                <a:cs typeface="B Yagut" pitchFamily="2" charset="-78"/>
              </a:rPr>
              <a:t>ویروسی نیز دیده می </a:t>
            </a:r>
            <a:r>
              <a:rPr lang="fa-IR" sz="2800" dirty="0" smtClean="0">
                <a:cs typeface="B Yagut" pitchFamily="2" charset="-78"/>
              </a:rPr>
              <a:t>شود</a:t>
            </a:r>
          </a:p>
          <a:p>
            <a:pPr rtl="0" fontAlgn="auto">
              <a:spcBef>
                <a:spcPts val="0"/>
              </a:spcBef>
              <a:spcAft>
                <a:spcPts val="0"/>
              </a:spcAft>
              <a:buNone/>
              <a:defRPr/>
            </a:pPr>
            <a:r>
              <a:rPr lang="fa-IR" sz="2800" dirty="0" smtClean="0">
                <a:cs typeface="B Yagut" pitchFamily="2" charset="-78"/>
              </a:rPr>
              <a:t> </a:t>
            </a:r>
            <a:r>
              <a:rPr lang="fa-IR" sz="2800" dirty="0">
                <a:cs typeface="B Yagut" pitchFamily="2" charset="-78"/>
              </a:rPr>
              <a:t>و مشخصه مهمی عمومی </a:t>
            </a:r>
            <a:endParaRPr lang="fa-IR" sz="2800" dirty="0" smtClean="0">
              <a:cs typeface="B Yagut" pitchFamily="2" charset="-78"/>
            </a:endParaRPr>
          </a:p>
          <a:p>
            <a:pPr rtl="0" fontAlgn="auto">
              <a:spcBef>
                <a:spcPts val="0"/>
              </a:spcBef>
              <a:spcAft>
                <a:spcPts val="0"/>
              </a:spcAft>
              <a:buNone/>
              <a:defRPr/>
            </a:pPr>
            <a:r>
              <a:rPr lang="fa-IR" sz="2800" dirty="0" smtClean="0">
                <a:cs typeface="B Yagut" pitchFamily="2" charset="-78"/>
              </a:rPr>
              <a:t>برای </a:t>
            </a:r>
            <a:r>
              <a:rPr lang="fa-IR" sz="2800" dirty="0">
                <a:cs typeface="B Yagut" pitchFamily="2" charset="-78"/>
              </a:rPr>
              <a:t>تب های خونریزی دهنده است،</a:t>
            </a:r>
          </a:p>
          <a:p>
            <a:pPr rtl="0" fontAlgn="auto">
              <a:spcBef>
                <a:spcPts val="0"/>
              </a:spcBef>
              <a:spcAft>
                <a:spcPts val="0"/>
              </a:spcAft>
              <a:buNone/>
              <a:defRPr/>
            </a:pPr>
            <a:r>
              <a:rPr lang="fa-IR" sz="2800" dirty="0">
                <a:cs typeface="B Yagut" pitchFamily="2" charset="-78"/>
              </a:rPr>
              <a:t> اما همراه بودن با </a:t>
            </a:r>
            <a:r>
              <a:rPr lang="fa-IR" sz="2800" dirty="0" smtClean="0">
                <a:cs typeface="B Yagut" pitchFamily="2" charset="-78"/>
              </a:rPr>
              <a:t>دردشکم</a:t>
            </a:r>
            <a:r>
              <a:rPr lang="fa-IR" sz="2800" dirty="0">
                <a:cs typeface="B Yagut" pitchFamily="2" charset="-78"/>
              </a:rPr>
              <a:t>، </a:t>
            </a:r>
            <a:endParaRPr lang="fa-IR" sz="2800" dirty="0" smtClean="0">
              <a:cs typeface="B Yagut" pitchFamily="2" charset="-78"/>
            </a:endParaRPr>
          </a:p>
          <a:p>
            <a:pPr rtl="0" fontAlgn="auto">
              <a:spcBef>
                <a:spcPts val="0"/>
              </a:spcBef>
              <a:spcAft>
                <a:spcPts val="0"/>
              </a:spcAft>
              <a:buNone/>
              <a:defRPr/>
            </a:pPr>
            <a:r>
              <a:rPr lang="fa-IR" sz="2800" dirty="0" smtClean="0">
                <a:cs typeface="B Yagut" pitchFamily="2" charset="-78"/>
              </a:rPr>
              <a:t>سیر پیش رونده </a:t>
            </a:r>
            <a:r>
              <a:rPr lang="fa-IR" sz="2800" dirty="0">
                <a:cs typeface="B Yagut" pitchFamily="2" charset="-78"/>
              </a:rPr>
              <a:t>سریع و اسهال </a:t>
            </a:r>
            <a:r>
              <a:rPr lang="en-US" sz="2800" dirty="0">
                <a:cs typeface="B Yagut" pitchFamily="2" charset="-78"/>
              </a:rPr>
              <a:t> </a:t>
            </a:r>
            <a:endParaRPr lang="en-US" sz="2800" dirty="0" smtClean="0">
              <a:cs typeface="B Yagut" pitchFamily="2" charset="-78"/>
            </a:endParaRPr>
          </a:p>
          <a:p>
            <a:pPr rtl="0" fontAlgn="auto">
              <a:spcBef>
                <a:spcPts val="0"/>
              </a:spcBef>
              <a:spcAft>
                <a:spcPts val="0"/>
              </a:spcAft>
              <a:buNone/>
              <a:defRPr/>
            </a:pPr>
            <a:r>
              <a:rPr lang="fa-IR" sz="2800" dirty="0" smtClean="0">
                <a:cs typeface="B Yagut" pitchFamily="2" charset="-78"/>
              </a:rPr>
              <a:t>بیشتر </a:t>
            </a:r>
            <a:r>
              <a:rPr lang="fa-IR" sz="2800" dirty="0">
                <a:cs typeface="B Yagut" pitchFamily="2" charset="-78"/>
              </a:rPr>
              <a:t>بدین معنی است که </a:t>
            </a:r>
            <a:endParaRPr lang="fa-IR" sz="2800" dirty="0" smtClean="0">
              <a:cs typeface="B Yagut" pitchFamily="2" charset="-78"/>
            </a:endParaRPr>
          </a:p>
          <a:p>
            <a:pPr rtl="0" fontAlgn="auto">
              <a:spcBef>
                <a:spcPts val="0"/>
              </a:spcBef>
              <a:spcAft>
                <a:spcPts val="0"/>
              </a:spcAft>
              <a:buNone/>
              <a:defRPr/>
            </a:pPr>
            <a:r>
              <a:rPr lang="fa-IR" sz="2800" dirty="0" smtClean="0">
                <a:cs typeface="B Yagut" pitchFamily="2" charset="-78"/>
              </a:rPr>
              <a:t>عامل </a:t>
            </a:r>
            <a:r>
              <a:rPr lang="fa-IR" sz="2800" dirty="0">
                <a:cs typeface="B Yagut" pitchFamily="2" charset="-78"/>
              </a:rPr>
              <a:t>بیماری یک فیلوویروس است</a:t>
            </a:r>
            <a:r>
              <a:rPr lang="fa-IR" dirty="0">
                <a:cs typeface="B Yagut" pitchFamily="2" charset="-78"/>
              </a:rPr>
              <a:t>.</a:t>
            </a:r>
          </a:p>
          <a:p>
            <a:endParaRPr lang="fa-IR" dirty="0">
              <a:cs typeface="B Yagut" pitchFamily="2" charset="-78"/>
            </a:endParaRPr>
          </a:p>
        </p:txBody>
      </p:sp>
      <p:pic>
        <p:nvPicPr>
          <p:cNvPr id="4" name="Picture 12" descr="https://encrypted-tbn0.gstatic.com/images?q=tbn:ANd9GcSJPKQgQ3bq-nyOzcWW6jqmnOm6DoBWm4RM7KkhBbCI3JVgd5bo">
            <a:hlinkClick r:id="rId3"/>
          </p:cNvPr>
          <p:cNvPicPr>
            <a:picLocks noChangeAspect="1" noChangeArrowheads="1"/>
          </p:cNvPicPr>
          <p:nvPr/>
        </p:nvPicPr>
        <p:blipFill>
          <a:blip r:embed="rId4" cstate="print"/>
          <a:srcRect/>
          <a:stretch>
            <a:fillRect/>
          </a:stretch>
        </p:blipFill>
        <p:spPr bwMode="auto">
          <a:xfrm>
            <a:off x="304800" y="1219200"/>
            <a:ext cx="3352800" cy="4648200"/>
          </a:xfrm>
          <a:prstGeom prst="rect">
            <a:avLst/>
          </a:prstGeom>
          <a:noFill/>
          <a:ln w="9525">
            <a:noFill/>
            <a:miter lim="800000"/>
            <a:headEnd/>
            <a:tailEnd/>
          </a:ln>
        </p:spPr>
      </p:pic>
      <p:pic>
        <p:nvPicPr>
          <p:cNvPr id="5" name="~PP2131.WAV">
            <a:hlinkClick r:id="" action="ppaction://media"/>
          </p:cNvPr>
          <p:cNvPicPr>
            <a:picLocks noRot="1" noChangeAspect="1"/>
          </p:cNvPicPr>
          <p:nvPr>
            <a:wavAudioFile r:embed="rId1" name="~PP2131.WAV"/>
          </p:nvPr>
        </p:nvPicPr>
        <p:blipFill>
          <a:blip r:embed="rId5"/>
          <a:stretch>
            <a:fillRect/>
          </a:stretch>
        </p:blipFill>
        <p:spPr>
          <a:xfrm>
            <a:off x="8696325" y="6410325"/>
            <a:ext cx="304800" cy="304800"/>
          </a:xfrm>
          <a:prstGeom prst="rect">
            <a:avLst/>
          </a:prstGeom>
        </p:spPr>
      </p:pic>
    </p:spTree>
  </p:cSld>
  <p:clrMapOvr>
    <a:masterClrMapping/>
  </p:clrMapOvr>
  <p:transition advTm="26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a:cs typeface="B Yagut" pitchFamily="2" charset="-78"/>
              </a:rPr>
              <a:t>آخرین مراحل بیماری </a:t>
            </a:r>
            <a:r>
              <a:rPr lang="fa-IR" sz="4000" b="1" dirty="0" smtClean="0">
                <a:cs typeface="B Yagut" pitchFamily="2" charset="-78"/>
              </a:rPr>
              <a:t>ابولا</a:t>
            </a:r>
            <a:endParaRPr lang="fa-IR" sz="4000" dirty="0">
              <a:cs typeface="B Yagut" pitchFamily="2" charset="-78"/>
            </a:endParaRPr>
          </a:p>
        </p:txBody>
      </p:sp>
      <p:sp>
        <p:nvSpPr>
          <p:cNvPr id="3" name="Content Placeholder 2"/>
          <p:cNvSpPr>
            <a:spLocks noGrp="1"/>
          </p:cNvSpPr>
          <p:nvPr>
            <p:ph idx="1"/>
          </p:nvPr>
        </p:nvSpPr>
        <p:spPr/>
        <p:txBody>
          <a:bodyPr/>
          <a:lstStyle/>
          <a:p>
            <a:pPr>
              <a:buNone/>
            </a:pPr>
            <a:r>
              <a:rPr lang="fa-IR" sz="2800" dirty="0" smtClean="0">
                <a:cs typeface="B Yagut" pitchFamily="2" charset="-78"/>
              </a:rPr>
              <a:t>در </a:t>
            </a:r>
            <a:r>
              <a:rPr lang="fa-IR" sz="2800" dirty="0">
                <a:cs typeface="B Yagut" pitchFamily="2" charset="-78"/>
              </a:rPr>
              <a:t>هفته دوم بیماری یا </a:t>
            </a:r>
            <a:r>
              <a:rPr lang="fa-IR" sz="2800" dirty="0" smtClean="0">
                <a:cs typeface="B Yagut" pitchFamily="2" charset="-78"/>
              </a:rPr>
              <a:t>به </a:t>
            </a:r>
            <a:r>
              <a:rPr lang="fa-IR" sz="2800" dirty="0">
                <a:cs typeface="B Yagut" pitchFamily="2" charset="-78"/>
              </a:rPr>
              <a:t>طرز چشمگیری بهبودی می یابد! و یا اینکه بیمار جان خود را دراثر نارسایی چند ارگان و در وضعیت شوک از دست خواهد داد، و این آخرین مراحل بیماری ایبولا، می تواند با نارسایی کبد، نارسایی کلیه و عدم دفع ادرار، و اختلال انعقادی منتشر داخل عروقی (</a:t>
            </a:r>
            <a:r>
              <a:rPr lang="en-US" sz="2800" dirty="0">
                <a:cs typeface="B Yagut" pitchFamily="2" charset="-78"/>
              </a:rPr>
              <a:t>DIC</a:t>
            </a:r>
            <a:r>
              <a:rPr lang="fa-IR" sz="2800" dirty="0">
                <a:cs typeface="B Yagut" pitchFamily="2" charset="-78"/>
              </a:rPr>
              <a:t> ) همراه باشند</a:t>
            </a:r>
            <a:r>
              <a:rPr lang="fa-IR" sz="2800" dirty="0" smtClean="0">
                <a:cs typeface="B Yagut" pitchFamily="2" charset="-78"/>
              </a:rPr>
              <a:t>.</a:t>
            </a:r>
            <a:endParaRPr lang="en-US" sz="2800" dirty="0" smtClean="0">
              <a:cs typeface="B Yagut" pitchFamily="2" charset="-78"/>
            </a:endParaRPr>
          </a:p>
          <a:p>
            <a:endParaRPr lang="fa-IR" dirty="0">
              <a:cs typeface="B Yagut" pitchFamily="2" charset="-78"/>
            </a:endParaRPr>
          </a:p>
        </p:txBody>
      </p:sp>
      <p:pic>
        <p:nvPicPr>
          <p:cNvPr id="4" name="~PP3096.WAV">
            <a:hlinkClick r:id="" action="ppaction://media"/>
          </p:cNvPr>
          <p:cNvPicPr>
            <a:picLocks noRot="1" noChangeAspect="1"/>
          </p:cNvPicPr>
          <p:nvPr>
            <a:wavAudioFile r:embed="rId1" name="~PP3096.WAV"/>
          </p:nvPr>
        </p:nvPicPr>
        <p:blipFill>
          <a:blip r:embed="rId3"/>
          <a:stretch>
            <a:fillRect/>
          </a:stretch>
        </p:blipFill>
        <p:spPr>
          <a:xfrm>
            <a:off x="8696325" y="6410325"/>
            <a:ext cx="304800" cy="304800"/>
          </a:xfrm>
          <a:prstGeom prst="rect">
            <a:avLst/>
          </a:prstGeom>
        </p:spPr>
      </p:pic>
    </p:spTree>
  </p:cSld>
  <p:clrMapOvr>
    <a:masterClrMapping/>
  </p:clrMapOvr>
  <p:transition advTm="37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latin typeface="Calibri" pitchFamily="34" charset="0"/>
                <a:cs typeface="B Yagut" pitchFamily="2" charset="-78"/>
              </a:rPr>
              <a:t>مرحله نقاهت</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rtl="0">
              <a:lnSpc>
                <a:spcPct val="150000"/>
              </a:lnSpc>
              <a:buNone/>
            </a:pPr>
            <a:r>
              <a:rPr lang="fa-IR" sz="2800" dirty="0" smtClean="0">
                <a:latin typeface="Calibri" pitchFamily="34" charset="0"/>
                <a:cs typeface="B Yagut" pitchFamily="2" charset="-78"/>
              </a:rPr>
              <a:t>بعد از بهبودی، مراحل نقاهت بیماری ابولا ممکن است طول کشیده و با علائم درد مفاصل، التهاب راجعه کبد، التهاب بیضه، میلیت عرضی یا یوویئیت همراه باشد.</a:t>
            </a:r>
          </a:p>
          <a:p>
            <a:pPr>
              <a:lnSpc>
                <a:spcPct val="150000"/>
              </a:lnSpc>
              <a:buNone/>
            </a:pPr>
            <a:endParaRPr lang="fa-IR" sz="2800" dirty="0">
              <a:cs typeface="B Yagut" pitchFamily="2" charset="-78"/>
            </a:endParaRPr>
          </a:p>
        </p:txBody>
      </p:sp>
      <p:pic>
        <p:nvPicPr>
          <p:cNvPr id="4" name="~PP1866.WAV">
            <a:hlinkClick r:id="" action="ppaction://media"/>
          </p:cNvPr>
          <p:cNvPicPr>
            <a:picLocks noRot="1" noChangeAspect="1"/>
          </p:cNvPicPr>
          <p:nvPr>
            <a:wavAudioFile r:embed="rId1" name="~PP1866.WAV"/>
          </p:nvPr>
        </p:nvPicPr>
        <p:blipFill>
          <a:blip r:embed="rId3"/>
          <a:stretch>
            <a:fillRect/>
          </a:stretch>
        </p:blipFill>
        <p:spPr>
          <a:xfrm>
            <a:off x="8696325" y="6410325"/>
            <a:ext cx="304800" cy="304800"/>
          </a:xfrm>
          <a:prstGeom prst="rect">
            <a:avLst/>
          </a:prstGeom>
        </p:spPr>
      </p:pic>
    </p:spTree>
  </p:cSld>
  <p:clrMapOvr>
    <a:masterClrMapping/>
  </p:clrMapOvr>
  <p:transition advTm="19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مواجهه پرخطر</a:t>
            </a:r>
            <a:endParaRPr lang="en-US" sz="4000" dirty="0">
              <a:cs typeface="B Yagut" pitchFamily="2" charset="-78"/>
            </a:endParaRPr>
          </a:p>
        </p:txBody>
      </p:sp>
      <p:sp>
        <p:nvSpPr>
          <p:cNvPr id="3" name="Content Placeholder 2"/>
          <p:cNvSpPr>
            <a:spLocks noGrp="1"/>
          </p:cNvSpPr>
          <p:nvPr>
            <p:ph idx="1"/>
          </p:nvPr>
        </p:nvSpPr>
        <p:spPr/>
        <p:txBody>
          <a:bodyPr>
            <a:normAutofit fontScale="92500" lnSpcReduction="10000"/>
          </a:bodyPr>
          <a:lstStyle/>
          <a:p>
            <a:pPr algn="r">
              <a:lnSpc>
                <a:spcPct val="150000"/>
              </a:lnSpc>
              <a:buNone/>
            </a:pPr>
            <a:r>
              <a:rPr lang="fa-IR" sz="2800" dirty="0" smtClean="0">
                <a:cs typeface="B Yagut" pitchFamily="2" charset="-78"/>
              </a:rPr>
              <a:t>-تماس پوست يا غشا مخاطي با خون</a:t>
            </a:r>
          </a:p>
          <a:p>
            <a:pPr algn="r">
              <a:lnSpc>
                <a:spcPct val="150000"/>
              </a:lnSpc>
              <a:buNone/>
            </a:pPr>
            <a:r>
              <a:rPr lang="fa-IR" sz="2800" dirty="0" smtClean="0">
                <a:cs typeface="B Yagut" pitchFamily="2" charset="-78"/>
              </a:rPr>
              <a:t>از طریق سایر ترشحات بدن فرد مبتلا به ابولا </a:t>
            </a:r>
          </a:p>
          <a:p>
            <a:pPr algn="r">
              <a:lnSpc>
                <a:spcPct val="150000"/>
              </a:lnSpc>
              <a:buNone/>
            </a:pPr>
            <a:r>
              <a:rPr lang="fa-IR" sz="2800" dirty="0" smtClean="0">
                <a:cs typeface="B Yagut" pitchFamily="2" charset="-78"/>
              </a:rPr>
              <a:t>- تماس با سطوح و اشيا آلوده به ترشحات بدن بيماران</a:t>
            </a:r>
          </a:p>
          <a:p>
            <a:pPr algn="r">
              <a:lnSpc>
                <a:spcPct val="150000"/>
              </a:lnSpc>
              <a:buNone/>
            </a:pPr>
            <a:r>
              <a:rPr lang="fa-IR" sz="2800" dirty="0" smtClean="0">
                <a:cs typeface="B Yagut" pitchFamily="2" charset="-78"/>
              </a:rPr>
              <a:t>-از طریق شیرمادر آلوده</a:t>
            </a:r>
          </a:p>
          <a:p>
            <a:pPr algn="r">
              <a:lnSpc>
                <a:spcPct val="150000"/>
              </a:lnSpc>
              <a:buFontTx/>
              <a:buChar char="-"/>
            </a:pPr>
            <a:r>
              <a:rPr lang="fa-IR" sz="2800" dirty="0" smtClean="0">
                <a:cs typeface="B Yagut" pitchFamily="2" charset="-78"/>
              </a:rPr>
              <a:t>نفوذ خون يا ترشحات بدن بيمار از راه پوست مانند  فرورفتن سوزن به درون پوست بدن افراد </a:t>
            </a:r>
          </a:p>
          <a:p>
            <a:pPr>
              <a:lnSpc>
                <a:spcPct val="150000"/>
              </a:lnSpc>
              <a:buFontTx/>
              <a:buChar char="-"/>
            </a:pPr>
            <a:r>
              <a:rPr lang="fa-IR" sz="2800" dirty="0" smtClean="0">
                <a:cs typeface="B Yagut" pitchFamily="2" charset="-78"/>
              </a:rPr>
              <a:t>رابطه جنسي با بيمار مشكوك يا قطعي ابولا در دروه بيماري</a:t>
            </a:r>
            <a:endParaRPr lang="en-US" sz="2800" dirty="0" smtClean="0">
              <a:cs typeface="B Yagut" pitchFamily="2" charset="-78"/>
            </a:endParaRPr>
          </a:p>
          <a:p>
            <a:pPr algn="r">
              <a:lnSpc>
                <a:spcPct val="150000"/>
              </a:lnSpc>
            </a:pPr>
            <a:endParaRPr lang="en-US" sz="2800" dirty="0">
              <a:cs typeface="B Yagut" pitchFamily="2" charset="-78"/>
            </a:endParaRPr>
          </a:p>
        </p:txBody>
      </p:sp>
      <p:pic>
        <p:nvPicPr>
          <p:cNvPr id="4" name="~PP1486.WAV">
            <a:hlinkClick r:id="" action="ppaction://media"/>
          </p:cNvPr>
          <p:cNvPicPr>
            <a:picLocks noRot="1" noChangeAspect="1"/>
          </p:cNvPicPr>
          <p:nvPr>
            <a:wavAudioFile r:embed="rId1" name="~PP1486.WAV"/>
          </p:nvPr>
        </p:nvPicPr>
        <p:blipFill>
          <a:blip r:embed="rId3"/>
          <a:stretch>
            <a:fillRect/>
          </a:stretch>
        </p:blipFill>
        <p:spPr>
          <a:xfrm>
            <a:off x="8696325" y="6410325"/>
            <a:ext cx="304800" cy="304800"/>
          </a:xfrm>
          <a:prstGeom prst="rect">
            <a:avLst/>
          </a:prstGeom>
        </p:spPr>
      </p:pic>
    </p:spTree>
  </p:cSld>
  <p:clrMapOvr>
    <a:masterClrMapping/>
  </p:clrMapOvr>
  <p:transition advTm="36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مواجهه كم خطر و تماس نامعلوم</a:t>
            </a:r>
            <a:endParaRPr lang="en-US" sz="4000" dirty="0">
              <a:cs typeface="B Yagut" pitchFamily="2" charset="-78"/>
            </a:endParaRPr>
          </a:p>
        </p:txBody>
      </p:sp>
      <p:sp>
        <p:nvSpPr>
          <p:cNvPr id="3" name="Content Placeholder 2"/>
          <p:cNvSpPr>
            <a:spLocks noGrp="1"/>
          </p:cNvSpPr>
          <p:nvPr>
            <p:ph idx="1"/>
          </p:nvPr>
        </p:nvSpPr>
        <p:spPr/>
        <p:txBody>
          <a:bodyPr>
            <a:normAutofit/>
          </a:bodyPr>
          <a:lstStyle/>
          <a:p>
            <a:pPr algn="r">
              <a:lnSpc>
                <a:spcPct val="150000"/>
              </a:lnSpc>
              <a:buNone/>
            </a:pPr>
            <a:r>
              <a:rPr lang="fa-IR" sz="2800" dirty="0" smtClean="0">
                <a:cs typeface="B Yagut" pitchFamily="2" charset="-78"/>
              </a:rPr>
              <a:t>-مراقبت نمودن از بيمار يا تماس با بيماران مبتلا به ابولا در مراكز درماني</a:t>
            </a:r>
          </a:p>
          <a:p>
            <a:pPr algn="r">
              <a:lnSpc>
                <a:spcPct val="150000"/>
              </a:lnSpc>
              <a:buNone/>
            </a:pPr>
            <a:r>
              <a:rPr lang="fa-IR" sz="2800" dirty="0" smtClean="0">
                <a:cs typeface="B Yagut" pitchFamily="2" charset="-78"/>
              </a:rPr>
              <a:t>  - صحیح واستفاده اصولی از وسایل حفاظت فردی. </a:t>
            </a:r>
          </a:p>
          <a:p>
            <a:pPr algn="r">
              <a:lnSpc>
                <a:spcPct val="150000"/>
              </a:lnSpc>
              <a:buNone/>
            </a:pPr>
            <a:r>
              <a:rPr lang="fa-IR" sz="2800" dirty="0" smtClean="0">
                <a:cs typeface="B Yagut" pitchFamily="2" charset="-78"/>
              </a:rPr>
              <a:t>-حضورداشتن در فاصله كمتر از 1 متر بیمار</a:t>
            </a:r>
          </a:p>
          <a:p>
            <a:pPr algn="r">
              <a:lnSpc>
                <a:spcPct val="150000"/>
              </a:lnSpc>
              <a:buNone/>
            </a:pPr>
            <a:r>
              <a:rPr lang="fa-IR" sz="2800" dirty="0" smtClean="0">
                <a:cs typeface="B Yagut" pitchFamily="2" charset="-78"/>
              </a:rPr>
              <a:t>-تماس مستقيم اما كوتاه (به عنوان مثال دست دادن) با بيمار مبتلا به ابولا</a:t>
            </a:r>
          </a:p>
          <a:p>
            <a:pPr algn="r">
              <a:lnSpc>
                <a:spcPct val="150000"/>
              </a:lnSpc>
              <a:buNone/>
            </a:pPr>
            <a:endParaRPr lang="en-US" sz="2800" dirty="0">
              <a:cs typeface="B Yagut" pitchFamily="2" charset="-78"/>
            </a:endParaRPr>
          </a:p>
        </p:txBody>
      </p:sp>
      <p:pic>
        <p:nvPicPr>
          <p:cNvPr id="4" name="~PP798.WAV">
            <a:hlinkClick r:id="" action="ppaction://media"/>
          </p:cNvPr>
          <p:cNvPicPr>
            <a:picLocks noRot="1" noChangeAspect="1"/>
          </p:cNvPicPr>
          <p:nvPr>
            <a:wavAudioFile r:embed="rId1" name="~PP798.WAV"/>
          </p:nvPr>
        </p:nvPicPr>
        <p:blipFill>
          <a:blip r:embed="rId3"/>
          <a:stretch>
            <a:fillRect/>
          </a:stretch>
        </p:blipFill>
        <p:spPr>
          <a:xfrm>
            <a:off x="8696325" y="6410325"/>
            <a:ext cx="304800" cy="304800"/>
          </a:xfrm>
          <a:prstGeom prst="rect">
            <a:avLst/>
          </a:prstGeom>
        </p:spPr>
      </p:pic>
    </p:spTree>
  </p:cSld>
  <p:clrMapOvr>
    <a:masterClrMapping/>
  </p:clrMapOvr>
  <p:transition advTm="27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smtClean="0">
                <a:latin typeface="Cambria" pitchFamily="18" charset="0"/>
                <a:ea typeface="Calibri" pitchFamily="34" charset="0"/>
                <a:cs typeface="B Yagut" pitchFamily="2" charset="-78"/>
              </a:rPr>
              <a:t>تشخیص آزمایشگاهی </a:t>
            </a:r>
            <a:r>
              <a:rPr lang="fa-IR" sz="3200" b="1" dirty="0" smtClean="0">
                <a:cs typeface="B Yagut" pitchFamily="2" charset="-78"/>
              </a:rPr>
              <a:t/>
            </a:r>
            <a:br>
              <a:rPr lang="fa-IR" sz="3200" b="1" dirty="0" smtClean="0">
                <a:cs typeface="B Yagut" pitchFamily="2" charset="-78"/>
              </a:rPr>
            </a:br>
            <a:endParaRPr lang="fa-IR" sz="3200" dirty="0">
              <a:cs typeface="B Yagut" pitchFamily="2" charset="-78"/>
            </a:endParaRPr>
          </a:p>
        </p:txBody>
      </p:sp>
      <p:pic>
        <p:nvPicPr>
          <p:cNvPr id="4" name="Picture 10" descr="https://encrypted-tbn0.gstatic.com/images?q=tbn:ANd9GcSkWquFsNq1P1cuLMi7ZS_1dMZ6CnFmeDerDKexxEyIBKVjmzoD">
            <a:hlinkClick r:id="rId3"/>
          </p:cNvPr>
          <p:cNvPicPr>
            <a:picLocks noGrp="1" noChangeAspect="1" noChangeArrowheads="1"/>
          </p:cNvPicPr>
          <p:nvPr>
            <p:ph idx="1"/>
          </p:nvPr>
        </p:nvPicPr>
        <p:blipFill>
          <a:blip r:embed="rId4" cstate="print"/>
          <a:srcRect/>
          <a:stretch>
            <a:fillRect/>
          </a:stretch>
        </p:blipFill>
        <p:spPr bwMode="auto">
          <a:xfrm>
            <a:off x="381000" y="1752600"/>
            <a:ext cx="2971799" cy="4419599"/>
          </a:xfrm>
          <a:prstGeom prst="rect">
            <a:avLst/>
          </a:prstGeom>
          <a:noFill/>
          <a:ln w="9525">
            <a:noFill/>
            <a:miter lim="800000"/>
            <a:headEnd/>
            <a:tailEnd/>
          </a:ln>
        </p:spPr>
      </p:pic>
      <p:sp>
        <p:nvSpPr>
          <p:cNvPr id="5" name="Rectangle 4"/>
          <p:cNvSpPr/>
          <p:nvPr/>
        </p:nvSpPr>
        <p:spPr>
          <a:xfrm>
            <a:off x="3581400" y="1166843"/>
            <a:ext cx="5105400" cy="4708981"/>
          </a:xfrm>
          <a:prstGeom prst="rect">
            <a:avLst/>
          </a:prstGeom>
        </p:spPr>
        <p:txBody>
          <a:bodyPr wrap="square">
            <a:spAutoFit/>
          </a:bodyPr>
          <a:lstStyle/>
          <a:p>
            <a:pPr algn="r"/>
            <a:r>
              <a:rPr lang="fa-IR" sz="2000" dirty="0" smtClean="0">
                <a:latin typeface="Cambria" pitchFamily="18" charset="0"/>
                <a:ea typeface="Calibri" pitchFamily="34" charset="0"/>
                <a:cs typeface="B Yagut" pitchFamily="2" charset="-78"/>
              </a:rPr>
              <a:t>در مرحله حاد بیماری ایبولا، گردش ویروس در خون بیماران (ویرمی) دیده می شود اما با بهبود علائم بالینی و همزمان با پیدایش آنتی بادی در خون بیماران، ویرمی نیز از بین می رود. </a:t>
            </a:r>
          </a:p>
          <a:p>
            <a:pPr algn="r" eaLnBrk="0" hangingPunct="0"/>
            <a:r>
              <a:rPr lang="fa-IR" sz="2000" dirty="0" smtClean="0">
                <a:latin typeface="Cambria" pitchFamily="18" charset="0"/>
                <a:ea typeface="Calibri" pitchFamily="34" charset="0"/>
                <a:cs typeface="B Yagut" pitchFamily="2" charset="-78"/>
              </a:rPr>
              <a:t>کشت ویروس نیز در مراحل اولیه بیماری مثبت می گردد</a:t>
            </a:r>
          </a:p>
          <a:p>
            <a:pPr algn="r" eaLnBrk="0" hangingPunct="0"/>
            <a:endParaRPr lang="en-US" sz="2000" dirty="0" smtClean="0">
              <a:ea typeface="Calibri" pitchFamily="34" charset="0"/>
              <a:cs typeface="B Yagut" pitchFamily="2" charset="-78"/>
            </a:endParaRPr>
          </a:p>
          <a:p>
            <a:pPr algn="r" eaLnBrk="0" hangingPunct="0"/>
            <a:r>
              <a:rPr lang="fa-IR" sz="2000" dirty="0" smtClean="0">
                <a:latin typeface="Cambria" pitchFamily="18" charset="0"/>
                <a:ea typeface="Calibri" pitchFamily="34" charset="0"/>
                <a:cs typeface="B Yagut" pitchFamily="2" charset="-78"/>
              </a:rPr>
              <a:t>-الایزا (جهت آنتی ژن ویروس یا آنتی بادی های </a:t>
            </a:r>
            <a:r>
              <a:rPr lang="fa-IR" sz="2000" dirty="0" smtClean="0">
                <a:latin typeface="Cambria" pitchFamily="18" charset="0"/>
                <a:cs typeface="B Yagut" pitchFamily="2" charset="-78"/>
              </a:rPr>
              <a:t>و)</a:t>
            </a:r>
          </a:p>
          <a:p>
            <a:pPr algn="r" eaLnBrk="0" hangingPunct="0"/>
            <a:endParaRPr lang="en-US" sz="2000" dirty="0" smtClean="0">
              <a:cs typeface="B Yagut" pitchFamily="2" charset="-78"/>
            </a:endParaRPr>
          </a:p>
          <a:p>
            <a:pPr algn="r" eaLnBrk="0" hangingPunct="0"/>
            <a:r>
              <a:rPr lang="fa-IR" sz="2000" dirty="0" smtClean="0">
                <a:latin typeface="Cambria" pitchFamily="18" charset="0"/>
                <a:cs typeface="B Yagut" pitchFamily="2" charset="-78"/>
              </a:rPr>
              <a:t>-تست آنتی بادی ایمونوفلورسنت</a:t>
            </a:r>
          </a:p>
          <a:p>
            <a:pPr algn="r" eaLnBrk="0" hangingPunct="0"/>
            <a:endParaRPr lang="en-US" sz="2000" dirty="0" smtClean="0">
              <a:cs typeface="B Yagut" pitchFamily="2" charset="-78"/>
            </a:endParaRPr>
          </a:p>
          <a:p>
            <a:pPr algn="r"/>
            <a:r>
              <a:rPr lang="en-US" sz="2000" dirty="0" smtClean="0">
                <a:latin typeface="Georgia" pitchFamily="18" charset="0"/>
                <a:cs typeface="B Yagut" pitchFamily="2" charset="-78"/>
              </a:rPr>
              <a:t>Real-Time PCR</a:t>
            </a:r>
          </a:p>
          <a:p>
            <a:pPr algn="r"/>
            <a:endParaRPr lang="fa-IR" sz="2000" dirty="0" smtClean="0">
              <a:latin typeface="Cambria" pitchFamily="18" charset="0"/>
              <a:cs typeface="B Yagut" pitchFamily="2" charset="-78"/>
            </a:endParaRPr>
          </a:p>
          <a:p>
            <a:pPr algn="r" eaLnBrk="0" hangingPunct="0"/>
            <a:r>
              <a:rPr lang="fa-IR" sz="2000" dirty="0" smtClean="0">
                <a:latin typeface="Cambria" pitchFamily="18" charset="0"/>
                <a:cs typeface="B Yagut" pitchFamily="2" charset="-78"/>
              </a:rPr>
              <a:t>-ایمونوهیستوشیمی</a:t>
            </a:r>
          </a:p>
          <a:p>
            <a:pPr algn="r" eaLnBrk="0" hangingPunct="0"/>
            <a:r>
              <a:rPr lang="fa-IR" sz="2000" dirty="0" smtClean="0">
                <a:latin typeface="Cambria" pitchFamily="18" charset="0"/>
                <a:cs typeface="B Yagut" pitchFamily="2" charset="-78"/>
              </a:rPr>
              <a:t> </a:t>
            </a:r>
            <a:endParaRPr lang="en-US" sz="2000" dirty="0" smtClean="0">
              <a:cs typeface="B Yagut" pitchFamily="2" charset="-78"/>
            </a:endParaRPr>
          </a:p>
          <a:p>
            <a:pPr algn="r" eaLnBrk="0" hangingPunct="0"/>
            <a:r>
              <a:rPr lang="fa-IR" sz="2000" dirty="0" smtClean="0">
                <a:latin typeface="Cambria" pitchFamily="18" charset="0"/>
                <a:cs typeface="B Yagut" pitchFamily="2" charset="-78"/>
              </a:rPr>
              <a:t>-جداسازی ویروس از خون یا بافت ها</a:t>
            </a:r>
            <a:endParaRPr lang="fa-IR" sz="2000" dirty="0">
              <a:cs typeface="B Yagut" pitchFamily="2" charset="-78"/>
            </a:endParaRPr>
          </a:p>
        </p:txBody>
      </p:sp>
      <p:pic>
        <p:nvPicPr>
          <p:cNvPr id="6" name="~PP291.WAV">
            <a:hlinkClick r:id="" action="ppaction://media"/>
          </p:cNvPr>
          <p:cNvPicPr>
            <a:picLocks noRot="1" noChangeAspect="1"/>
          </p:cNvPicPr>
          <p:nvPr>
            <a:wavAudioFile r:embed="rId1" name="~PP291.WAV"/>
          </p:nvPr>
        </p:nvPicPr>
        <p:blipFill>
          <a:blip r:embed="rId5"/>
          <a:stretch>
            <a:fillRect/>
          </a:stretch>
        </p:blipFill>
        <p:spPr>
          <a:xfrm>
            <a:off x="8696325" y="6410325"/>
            <a:ext cx="304800" cy="304800"/>
          </a:xfrm>
          <a:prstGeom prst="rect">
            <a:avLst/>
          </a:prstGeom>
        </p:spPr>
      </p:pic>
    </p:spTree>
  </p:cSld>
  <p:clrMapOvr>
    <a:masterClrMapping/>
  </p:clrMapOvr>
  <p:transition advTm="403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100" b="1" dirty="0" smtClean="0">
                <a:latin typeface="Cambria" pitchFamily="18" charset="0"/>
                <a:ea typeface="Calibri" pitchFamily="34" charset="0"/>
                <a:cs typeface="+mj-cs"/>
              </a:rPr>
              <a:t/>
            </a:r>
            <a:br>
              <a:rPr lang="fa-IR" sz="3100" b="1" dirty="0" smtClean="0">
                <a:latin typeface="Cambria" pitchFamily="18" charset="0"/>
                <a:ea typeface="Calibri" pitchFamily="34" charset="0"/>
                <a:cs typeface="+mj-cs"/>
              </a:rPr>
            </a:br>
            <a:r>
              <a:rPr lang="fa-IR" sz="3100" b="1" dirty="0" smtClean="0">
                <a:latin typeface="Cambria" pitchFamily="18" charset="0"/>
                <a:ea typeface="Calibri" pitchFamily="34" charset="0"/>
                <a:cs typeface="B Yagut" pitchFamily="2" charset="-78"/>
              </a:rPr>
              <a:t>توصیه هایی برای جمع آوری ، حمل و نقل و</a:t>
            </a:r>
            <a:r>
              <a:rPr lang="fa-IR" sz="3100" dirty="0" smtClean="0">
                <a:latin typeface="Cambria" pitchFamily="18" charset="0"/>
                <a:ea typeface="Calibri" pitchFamily="34" charset="0"/>
                <a:cs typeface="B Yagut" pitchFamily="2" charset="-78"/>
              </a:rPr>
              <a:t> </a:t>
            </a:r>
            <a:r>
              <a:rPr lang="fa-IR" sz="3100" b="1" dirty="0" smtClean="0">
                <a:latin typeface="Cambria" pitchFamily="18" charset="0"/>
                <a:ea typeface="Calibri" pitchFamily="34" charset="0"/>
                <a:cs typeface="B Yagut" pitchFamily="2" charset="-78"/>
              </a:rPr>
              <a:t>انجام روش آزمایشگاهی بررسی نمونه بیماران مشکوک به ابولا</a:t>
            </a:r>
            <a:r>
              <a:rPr lang="fa-IR" dirty="0" smtClean="0">
                <a:cs typeface="+mj-cs"/>
              </a:rPr>
              <a:t/>
            </a:r>
            <a:br>
              <a:rPr lang="fa-IR" dirty="0" smtClean="0">
                <a:cs typeface="+mj-cs"/>
              </a:rPr>
            </a:br>
            <a:endParaRPr lang="fa-IR" dirty="0"/>
          </a:p>
        </p:txBody>
      </p:sp>
      <p:sp>
        <p:nvSpPr>
          <p:cNvPr id="3" name="Content Placeholder 2"/>
          <p:cNvSpPr>
            <a:spLocks noGrp="1"/>
          </p:cNvSpPr>
          <p:nvPr>
            <p:ph idx="1"/>
          </p:nvPr>
        </p:nvSpPr>
        <p:spPr/>
        <p:txBody>
          <a:bodyPr>
            <a:normAutofit/>
          </a:bodyPr>
          <a:lstStyle/>
          <a:p>
            <a:pPr eaLnBrk="0" hangingPunct="0"/>
            <a:r>
              <a:rPr lang="fa-IR" sz="2400" dirty="0" smtClean="0">
                <a:latin typeface="Cambria" pitchFamily="18" charset="0"/>
                <a:ea typeface="Calibri" pitchFamily="34" charset="0"/>
                <a:cs typeface="B Yagut" pitchFamily="2" charset="-78"/>
              </a:rPr>
              <a:t>-محافظ کامل صورت یاعینک مخصوص به </a:t>
            </a:r>
          </a:p>
          <a:p>
            <a:pPr eaLnBrk="0" hangingPunct="0"/>
            <a:r>
              <a:rPr lang="fa-IR" sz="2400" dirty="0" smtClean="0">
                <a:latin typeface="Cambria" pitchFamily="18" charset="0"/>
                <a:ea typeface="Calibri" pitchFamily="34" charset="0"/>
                <a:cs typeface="B Yagut" pitchFamily="2" charset="-78"/>
              </a:rPr>
              <a:t>همراه ماسکی که دهان و بینی را کامل بپوشاند</a:t>
            </a:r>
            <a:endParaRPr lang="en-US" sz="2400" dirty="0" smtClean="0">
              <a:ea typeface="Calibri" pitchFamily="34" charset="0"/>
              <a:cs typeface="B Yagut" pitchFamily="2" charset="-78"/>
            </a:endParaRPr>
          </a:p>
          <a:p>
            <a:pPr eaLnBrk="0" hangingPunct="0"/>
            <a:r>
              <a:rPr lang="fa-IR" sz="2400" dirty="0" smtClean="0">
                <a:latin typeface="Cambria" pitchFamily="18" charset="0"/>
                <a:ea typeface="Calibri" pitchFamily="34" charset="0"/>
                <a:cs typeface="B Yagut" pitchFamily="2" charset="-78"/>
              </a:rPr>
              <a:t>-دستکش-گان غیر قابل نفوذ یا ضد آب</a:t>
            </a:r>
          </a:p>
          <a:p>
            <a:pPr eaLnBrk="0" hangingPunct="0"/>
            <a:r>
              <a:rPr lang="fa-IR" sz="2400" dirty="0" smtClean="0">
                <a:latin typeface="Cambria" pitchFamily="18" charset="0"/>
                <a:ea typeface="Calibri" pitchFamily="34" charset="0"/>
                <a:cs typeface="B Yagut" pitchFamily="2" charset="-78"/>
              </a:rPr>
              <a:t>-در برخی موقعیت ها تجهیزات محافظت </a:t>
            </a:r>
          </a:p>
          <a:p>
            <a:pPr eaLnBrk="0" hangingPunct="0"/>
            <a:r>
              <a:rPr lang="fa-IR" sz="2400" dirty="0" smtClean="0">
                <a:latin typeface="Cambria" pitchFamily="18" charset="0"/>
                <a:ea typeface="Calibri" pitchFamily="34" charset="0"/>
                <a:cs typeface="B Yagut" pitchFamily="2" charset="-78"/>
              </a:rPr>
              <a:t>شخصی بیشترازاین مقدار نیز مورد نیاز است</a:t>
            </a:r>
          </a:p>
          <a:p>
            <a:pPr>
              <a:defRPr/>
            </a:pPr>
            <a:r>
              <a:rPr lang="fa-IR" sz="2400" dirty="0">
                <a:latin typeface="Cambria" pitchFamily="18" charset="0"/>
                <a:ea typeface="Calibri" pitchFamily="34" charset="0"/>
                <a:cs typeface="B Yagut" pitchFamily="2" charset="-78"/>
              </a:rPr>
              <a:t>برای جابجایی نمونه ها از لوله </a:t>
            </a:r>
            <a:r>
              <a:rPr lang="fa-IR" sz="2400" dirty="0" smtClean="0">
                <a:latin typeface="Cambria" pitchFamily="18" charset="0"/>
                <a:ea typeface="Calibri" pitchFamily="34" charset="0"/>
                <a:cs typeface="B Yagut" pitchFamily="2" charset="-78"/>
              </a:rPr>
              <a:t>های</a:t>
            </a:r>
          </a:p>
          <a:p>
            <a:pPr>
              <a:defRPr/>
            </a:pPr>
            <a:r>
              <a:rPr lang="fa-IR" sz="2400" dirty="0" smtClean="0">
                <a:latin typeface="Cambria" pitchFamily="18" charset="0"/>
                <a:ea typeface="Calibri" pitchFamily="34" charset="0"/>
                <a:cs typeface="B Yagut" pitchFamily="2" charset="-78"/>
              </a:rPr>
              <a:t> </a:t>
            </a:r>
            <a:r>
              <a:rPr lang="fa-IR" sz="2400" dirty="0">
                <a:latin typeface="Cambria" pitchFamily="18" charset="0"/>
                <a:ea typeface="Calibri" pitchFamily="34" charset="0"/>
                <a:cs typeface="B Yagut" pitchFamily="2" charset="-78"/>
              </a:rPr>
              <a:t>نشکن دارای درب مطمئن باید استفاده گردد </a:t>
            </a:r>
            <a:endParaRPr lang="fa-IR" sz="2400" dirty="0" smtClean="0">
              <a:latin typeface="Cambria" pitchFamily="18" charset="0"/>
              <a:ea typeface="Calibri" pitchFamily="34" charset="0"/>
              <a:cs typeface="B Yagut" pitchFamily="2" charset="-78"/>
            </a:endParaRPr>
          </a:p>
          <a:p>
            <a:pPr>
              <a:defRPr/>
            </a:pPr>
            <a:r>
              <a:rPr lang="fa-IR" sz="2400" dirty="0" smtClean="0">
                <a:latin typeface="Cambria" pitchFamily="18" charset="0"/>
                <a:ea typeface="Calibri" pitchFamily="34" charset="0"/>
                <a:cs typeface="B Yagut" pitchFamily="2" charset="-78"/>
              </a:rPr>
              <a:t>و </a:t>
            </a:r>
            <a:r>
              <a:rPr lang="fa-IR" sz="2400" dirty="0">
                <a:latin typeface="Cambria" pitchFamily="18" charset="0"/>
                <a:ea typeface="Calibri" pitchFamily="34" charset="0"/>
                <a:cs typeface="B Yagut" pitchFamily="2" charset="-78"/>
              </a:rPr>
              <a:t>آنرا درون لایه جاذب و پایدار دیگری قرار</a:t>
            </a:r>
            <a:endParaRPr lang="en-US" sz="2400" dirty="0">
              <a:cs typeface="B Yagut" pitchFamily="2" charset="-78"/>
            </a:endParaRPr>
          </a:p>
          <a:p>
            <a:pPr eaLnBrk="0" hangingPunct="0">
              <a:defRPr/>
            </a:pPr>
            <a:r>
              <a:rPr lang="fa-IR" sz="2400" dirty="0">
                <a:latin typeface="Cambria" pitchFamily="18" charset="0"/>
                <a:ea typeface="Calibri" pitchFamily="34" charset="0"/>
                <a:cs typeface="B Yagut" pitchFamily="2" charset="-78"/>
              </a:rPr>
              <a:t>داد تا جلوی نشت احتمالی آن گرفته شود</a:t>
            </a:r>
            <a:endParaRPr lang="fa-IR" sz="2400" dirty="0">
              <a:cs typeface="B Yagut" pitchFamily="2" charset="-78"/>
            </a:endParaRPr>
          </a:p>
          <a:p>
            <a:pPr eaLnBrk="0" hangingPunct="0"/>
            <a:endParaRPr lang="fa-IR" sz="2400" dirty="0" smtClean="0">
              <a:cs typeface="B Yagut" pitchFamily="2" charset="-78"/>
            </a:endParaRPr>
          </a:p>
          <a:p>
            <a:endParaRPr lang="fa-IR" sz="2400" dirty="0">
              <a:cs typeface="B Yagut" pitchFamily="2" charset="-78"/>
            </a:endParaRPr>
          </a:p>
        </p:txBody>
      </p:sp>
      <p:pic>
        <p:nvPicPr>
          <p:cNvPr id="4" name="Picture 8" descr="https://encrypted-tbn0.gstatic.com/images?q=tbn:ANd9GcTldM4i_XOJIdYlMJHHKa7xvsk1lz3WMAeRspdkhh5v8lBsrASL">
            <a:hlinkClick r:id="rId3"/>
          </p:cNvPr>
          <p:cNvPicPr>
            <a:picLocks noChangeAspect="1" noChangeArrowheads="1"/>
          </p:cNvPicPr>
          <p:nvPr/>
        </p:nvPicPr>
        <p:blipFill>
          <a:blip r:embed="rId4" cstate="print"/>
          <a:srcRect/>
          <a:stretch>
            <a:fillRect/>
          </a:stretch>
        </p:blipFill>
        <p:spPr bwMode="auto">
          <a:xfrm>
            <a:off x="381000" y="1752600"/>
            <a:ext cx="2667000" cy="4191000"/>
          </a:xfrm>
          <a:prstGeom prst="rect">
            <a:avLst/>
          </a:prstGeom>
          <a:noFill/>
          <a:ln w="9525">
            <a:noFill/>
            <a:miter lim="800000"/>
            <a:headEnd/>
            <a:tailEnd/>
          </a:ln>
        </p:spPr>
      </p:pic>
      <p:pic>
        <p:nvPicPr>
          <p:cNvPr id="5" name="~PP4003.WAV">
            <a:hlinkClick r:id="" action="ppaction://media"/>
          </p:cNvPr>
          <p:cNvPicPr>
            <a:picLocks noRot="1" noChangeAspect="1"/>
          </p:cNvPicPr>
          <p:nvPr>
            <a:wavAudioFile r:embed="rId1" name="~PP4003.WAV"/>
          </p:nvPr>
        </p:nvPicPr>
        <p:blipFill>
          <a:blip r:embed="rId5"/>
          <a:stretch>
            <a:fillRect/>
          </a:stretch>
        </p:blipFill>
        <p:spPr>
          <a:xfrm>
            <a:off x="8696325" y="6410325"/>
            <a:ext cx="304800" cy="304800"/>
          </a:xfrm>
          <a:prstGeom prst="rect">
            <a:avLst/>
          </a:prstGeom>
        </p:spPr>
      </p:pic>
    </p:spTree>
  </p:cSld>
  <p:clrMapOvr>
    <a:masterClrMapping/>
  </p:clrMapOvr>
  <p:transition advTm="44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تشخیص ویروس</a:t>
            </a:r>
            <a:endParaRPr lang="fa-IR" sz="4000" b="1" dirty="0">
              <a:cs typeface="B Yagut" pitchFamily="2" charset="-78"/>
            </a:endParaRPr>
          </a:p>
        </p:txBody>
      </p:sp>
      <p:sp>
        <p:nvSpPr>
          <p:cNvPr id="3" name="Content Placeholder 2"/>
          <p:cNvSpPr>
            <a:spLocks noGrp="1"/>
          </p:cNvSpPr>
          <p:nvPr>
            <p:ph idx="1"/>
          </p:nvPr>
        </p:nvSpPr>
        <p:spPr/>
        <p:txBody>
          <a:bodyPr>
            <a:normAutofit/>
          </a:bodyPr>
          <a:lstStyle/>
          <a:p>
            <a:pPr>
              <a:buNone/>
              <a:tabLst>
                <a:tab pos="2865438" algn="ctr"/>
              </a:tabLst>
            </a:pPr>
            <a:r>
              <a:rPr lang="fa-IR" sz="2800" dirty="0" smtClean="0">
                <a:latin typeface="Cambria" pitchFamily="18" charset="0"/>
                <a:ea typeface="Calibri" pitchFamily="34" charset="0"/>
                <a:cs typeface="B Yagut" pitchFamily="2" charset="-78"/>
              </a:rPr>
              <a:t>-ویروس به طور کلی با تست </a:t>
            </a:r>
            <a:r>
              <a:rPr lang="en-US" sz="2800" dirty="0" smtClean="0">
                <a:latin typeface="Cambria" pitchFamily="18" charset="0"/>
                <a:ea typeface="Calibri" pitchFamily="34" charset="0"/>
                <a:cs typeface="B Yagut" pitchFamily="2" charset="-78"/>
              </a:rPr>
              <a:t>Real-Time PCR</a:t>
            </a:r>
            <a:r>
              <a:rPr lang="fa-IR" sz="2800" dirty="0" smtClean="0">
                <a:latin typeface="Cambria" pitchFamily="18" charset="0"/>
                <a:ea typeface="Calibri" pitchFamily="34" charset="0"/>
                <a:cs typeface="B Yagut" pitchFamily="2" charset="-78"/>
              </a:rPr>
              <a:t> 10-3 روز پس از بروز علائم بالینی قابل تشخیص است </a:t>
            </a:r>
            <a:endParaRPr lang="en-US" sz="2800" dirty="0" smtClean="0">
              <a:cs typeface="B Yagut" pitchFamily="2" charset="-78"/>
            </a:endParaRPr>
          </a:p>
          <a:p>
            <a:pPr eaLnBrk="0" hangingPunct="0">
              <a:buNone/>
              <a:tabLst>
                <a:tab pos="2865438" algn="ctr"/>
              </a:tabLst>
            </a:pPr>
            <a:r>
              <a:rPr lang="fa-IR" sz="2800" dirty="0" smtClean="0">
                <a:latin typeface="Cambria" pitchFamily="18" charset="0"/>
                <a:cs typeface="B Yagut" pitchFamily="2" charset="-78"/>
              </a:rPr>
              <a:t>(اما در برخی ترشحات تا ماه ها باقی می ماند. بهتر است زمانی نمونه ها گرفته شود که بیمار "علامت دار" مشکوک به ابولا به مراکز بهداشتی درمانی مراجعه می کند).</a:t>
            </a:r>
          </a:p>
          <a:p>
            <a:pPr eaLnBrk="0" hangingPunct="0">
              <a:tabLst>
                <a:tab pos="2865438" algn="ctr"/>
              </a:tabLst>
            </a:pPr>
            <a:endParaRPr lang="en-US" sz="2800" dirty="0" smtClean="0">
              <a:cs typeface="B Yagut" pitchFamily="2" charset="-78"/>
            </a:endParaRPr>
          </a:p>
          <a:p>
            <a:pPr eaLnBrk="0" hangingPunct="0">
              <a:buNone/>
              <a:tabLst>
                <a:tab pos="2865438" algn="ctr"/>
              </a:tabLst>
            </a:pPr>
            <a:r>
              <a:rPr lang="fa-IR" sz="2800" dirty="0" smtClean="0">
                <a:latin typeface="Cambria" pitchFamily="18" charset="0"/>
                <a:cs typeface="B Yagut" pitchFamily="2" charset="-78"/>
              </a:rPr>
              <a:t>-اگر از شروع علائم بیمار، کمتر از 3 روز گذشته باشد، نمونه گیری مجدد برای رد کردن</a:t>
            </a:r>
            <a:r>
              <a:rPr lang="fa-IR" sz="2800" dirty="0" smtClean="0">
                <a:cs typeface="B Yagut" pitchFamily="2" charset="-78"/>
              </a:rPr>
              <a:t> </a:t>
            </a:r>
            <a:r>
              <a:rPr lang="fa-IR" sz="2800" dirty="0" smtClean="0">
                <a:latin typeface="Cambria" pitchFamily="18" charset="0"/>
                <a:cs typeface="B Yagut" pitchFamily="2" charset="-78"/>
              </a:rPr>
              <a:t>تشخیص بولا لازم است.</a:t>
            </a: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latin typeface="Cambria" pitchFamily="18" charset="0"/>
              <a:cs typeface="B Yagut" pitchFamily="2" charset="-78"/>
            </a:endParaRPr>
          </a:p>
          <a:p>
            <a:pPr eaLnBrk="0" hangingPunct="0">
              <a:tabLst>
                <a:tab pos="2865438" algn="ctr"/>
              </a:tabLst>
            </a:pPr>
            <a:endParaRPr lang="fa-IR" sz="2800" dirty="0" smtClean="0">
              <a:cs typeface="B Yagut" pitchFamily="2" charset="-78"/>
            </a:endParaRPr>
          </a:p>
          <a:p>
            <a:endParaRPr lang="fa-IR" sz="2800" dirty="0">
              <a:cs typeface="B Yagut" pitchFamily="2" charset="-78"/>
            </a:endParaRPr>
          </a:p>
        </p:txBody>
      </p:sp>
      <p:pic>
        <p:nvPicPr>
          <p:cNvPr id="4" name="~PP3485.WAV">
            <a:hlinkClick r:id="" action="ppaction://media"/>
          </p:cNvPr>
          <p:cNvPicPr>
            <a:picLocks noRot="1" noChangeAspect="1"/>
          </p:cNvPicPr>
          <p:nvPr>
            <a:wavAudioFile r:embed="rId1" name="~PP3485.WAV"/>
          </p:nvPr>
        </p:nvPicPr>
        <p:blipFill>
          <a:blip r:embed="rId3"/>
          <a:stretch>
            <a:fillRect/>
          </a:stretch>
        </p:blipFill>
        <p:spPr>
          <a:xfrm>
            <a:off x="8696325" y="6410325"/>
            <a:ext cx="304800" cy="304800"/>
          </a:xfrm>
          <a:prstGeom prst="rect">
            <a:avLst/>
          </a:prstGeom>
        </p:spPr>
      </p:pic>
    </p:spTree>
  </p:cSld>
  <p:clrMapOvr>
    <a:masterClrMapping/>
  </p:clrMapOvr>
  <p:transition advTm="32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تشخیص ویروس</a:t>
            </a:r>
            <a:endParaRPr lang="fa-IR" sz="4000" b="1" dirty="0">
              <a:cs typeface="B Yagut" pitchFamily="2" charset="-78"/>
            </a:endParaRPr>
          </a:p>
        </p:txBody>
      </p:sp>
      <p:sp>
        <p:nvSpPr>
          <p:cNvPr id="3" name="Content Placeholder 2"/>
          <p:cNvSpPr>
            <a:spLocks noGrp="1"/>
          </p:cNvSpPr>
          <p:nvPr>
            <p:ph idx="1"/>
          </p:nvPr>
        </p:nvSpPr>
        <p:spPr/>
        <p:txBody>
          <a:bodyPr>
            <a:normAutofit/>
          </a:bodyPr>
          <a:lstStyle/>
          <a:p>
            <a:pPr>
              <a:buNone/>
              <a:defRPr/>
            </a:pPr>
            <a:r>
              <a:rPr lang="fa-IR" sz="2800" dirty="0">
                <a:latin typeface="Cambria" pitchFamily="18" charset="0"/>
                <a:ea typeface="Calibri" pitchFamily="34" charset="0"/>
                <a:cs typeface="B Yagut" pitchFamily="2" charset="-78"/>
              </a:rPr>
              <a:t>-حداقل حجم 4 میلی لیتر (چهار سی سی) خون کامل که در لوله های جمع آوری پلاستیکی (دارای </a:t>
            </a:r>
            <a:r>
              <a:rPr lang="en-US" sz="2800" dirty="0">
                <a:latin typeface="Cambria" pitchFamily="18" charset="0"/>
                <a:ea typeface="Calibri" pitchFamily="34" charset="0"/>
                <a:cs typeface="B Yagut" pitchFamily="2" charset="-78"/>
              </a:rPr>
              <a:t>EDTA </a:t>
            </a:r>
            <a:r>
              <a:rPr lang="fa-IR" sz="2800" dirty="0">
                <a:latin typeface="Cambria" pitchFamily="18" charset="0"/>
                <a:ea typeface="Calibri" pitchFamily="34" charset="0"/>
                <a:cs typeface="B Yagut" pitchFamily="2" charset="-78"/>
              </a:rPr>
              <a:t>یا سیترات) محافظت شده باشد قابلیت ارسال برای تشخیص </a:t>
            </a:r>
            <a:r>
              <a:rPr lang="fa-IR" sz="2800" dirty="0" smtClean="0">
                <a:latin typeface="Cambria" pitchFamily="18" charset="0"/>
                <a:ea typeface="Calibri" pitchFamily="34" charset="0"/>
                <a:cs typeface="B Yagut" pitchFamily="2" charset="-78"/>
              </a:rPr>
              <a:t>ابولا </a:t>
            </a:r>
            <a:r>
              <a:rPr lang="fa-IR" sz="2800" dirty="0">
                <a:latin typeface="Cambria" pitchFamily="18" charset="0"/>
                <a:ea typeface="Calibri" pitchFamily="34" charset="0"/>
                <a:cs typeface="B Yagut" pitchFamily="2" charset="-78"/>
              </a:rPr>
              <a:t>را دارند.</a:t>
            </a:r>
            <a:endParaRPr lang="fa-IR" sz="2800" dirty="0">
              <a:cs typeface="B Yagut" pitchFamily="2" charset="-78"/>
            </a:endParaRPr>
          </a:p>
          <a:p>
            <a:pPr>
              <a:defRPr/>
            </a:pPr>
            <a:endParaRPr lang="fa-IR" sz="2800" dirty="0">
              <a:cs typeface="B Yagut" pitchFamily="2" charset="-78"/>
            </a:endParaRPr>
          </a:p>
          <a:p>
            <a:pPr>
              <a:buNone/>
              <a:defRPr/>
            </a:pPr>
            <a:r>
              <a:rPr lang="fa-IR" sz="2800" dirty="0">
                <a:cs typeface="B Yagut" pitchFamily="2" charset="-78"/>
              </a:rPr>
              <a:t>-نمونه ها باید در دمای 4 درجه سانتیگراد یا شرایط انجماد نگهداری شوند.</a:t>
            </a:r>
          </a:p>
          <a:p>
            <a:pPr>
              <a:defRPr/>
            </a:pPr>
            <a:endParaRPr lang="fa-IR" sz="2800" dirty="0">
              <a:cs typeface="B Yagut" pitchFamily="2" charset="-78"/>
            </a:endParaRPr>
          </a:p>
          <a:p>
            <a:pPr>
              <a:buNone/>
              <a:defRPr/>
            </a:pPr>
            <a:r>
              <a:rPr lang="fa-IR" sz="2800" dirty="0">
                <a:cs typeface="B Yagut" pitchFamily="2" charset="-78"/>
              </a:rPr>
              <a:t>-برچسب زنی استاندارد باید برای هر نمونه انجام شود.</a:t>
            </a:r>
            <a:endParaRPr lang="en-US" sz="2800" dirty="0">
              <a:cs typeface="B Yagut" pitchFamily="2" charset="-78"/>
            </a:endParaRPr>
          </a:p>
          <a:p>
            <a:endParaRPr lang="fa-IR" sz="2800" dirty="0">
              <a:cs typeface="B Yagut" pitchFamily="2" charset="-78"/>
            </a:endParaRPr>
          </a:p>
        </p:txBody>
      </p:sp>
      <p:pic>
        <p:nvPicPr>
          <p:cNvPr id="4" name="~PP983.WAV">
            <a:hlinkClick r:id="" action="ppaction://media"/>
          </p:cNvPr>
          <p:cNvPicPr>
            <a:picLocks noRot="1" noChangeAspect="1"/>
          </p:cNvPicPr>
          <p:nvPr>
            <a:wavAudioFile r:embed="rId1" name="~PP983.WAV"/>
          </p:nvPr>
        </p:nvPicPr>
        <p:blipFill>
          <a:blip r:embed="rId3"/>
          <a:stretch>
            <a:fillRect/>
          </a:stretch>
        </p:blipFill>
        <p:spPr>
          <a:xfrm>
            <a:off x="8696325" y="6410325"/>
            <a:ext cx="304800" cy="304800"/>
          </a:xfrm>
          <a:prstGeom prst="rect">
            <a:avLst/>
          </a:prstGeom>
        </p:spPr>
      </p:pic>
    </p:spTree>
  </p:cSld>
  <p:clrMapOvr>
    <a:masterClrMapping/>
  </p:clrMapOvr>
  <p:transition advTm="30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304800"/>
            <a:ext cx="8229600" cy="838200"/>
          </a:xfrm>
        </p:spPr>
        <p:txBody>
          <a:bodyPr>
            <a:normAutofit fontScale="90000"/>
          </a:bodyPr>
          <a:lstStyle/>
          <a:p>
            <a:pPr eaLnBrk="1" hangingPunct="1"/>
            <a:r>
              <a:rPr lang="fa-IR" dirty="0" smtClean="0">
                <a:cs typeface="B Yagut" pitchFamily="2" charset="-78"/>
              </a:rPr>
              <a:t>اهداف آموزشی</a:t>
            </a:r>
            <a:r>
              <a:rPr lang="fa-IR" dirty="0" smtClean="0"/>
              <a:t/>
            </a:r>
            <a:br>
              <a:rPr lang="fa-IR" dirty="0" smtClean="0"/>
            </a:br>
            <a:endParaRPr lang="fa-IR" dirty="0" smtClean="0"/>
          </a:p>
        </p:txBody>
      </p:sp>
      <p:sp>
        <p:nvSpPr>
          <p:cNvPr id="4099" name="Content Placeholder 2"/>
          <p:cNvSpPr>
            <a:spLocks noGrp="1"/>
          </p:cNvSpPr>
          <p:nvPr>
            <p:ph idx="1"/>
          </p:nvPr>
        </p:nvSpPr>
        <p:spPr>
          <a:xfrm>
            <a:off x="457200" y="1071563"/>
            <a:ext cx="8229600" cy="5481637"/>
          </a:xfrm>
        </p:spPr>
        <p:txBody>
          <a:bodyPr>
            <a:normAutofit/>
          </a:bodyPr>
          <a:lstStyle/>
          <a:p>
            <a:pPr eaLnBrk="1" hangingPunct="1">
              <a:lnSpc>
                <a:spcPct val="150000"/>
              </a:lnSpc>
              <a:buFont typeface="Arial" pitchFamily="34" charset="0"/>
              <a:buNone/>
            </a:pPr>
            <a:r>
              <a:rPr lang="fa-IR" sz="2400" dirty="0" smtClean="0">
                <a:cs typeface="B Yagut" pitchFamily="2" charset="-78"/>
              </a:rPr>
              <a:t>در پایان درس انتظارمی رود فراگیران :</a:t>
            </a:r>
          </a:p>
          <a:p>
            <a:pPr eaLnBrk="1" hangingPunct="1">
              <a:lnSpc>
                <a:spcPct val="150000"/>
              </a:lnSpc>
              <a:buFont typeface="Arial" pitchFamily="34" charset="0"/>
              <a:buNone/>
            </a:pPr>
            <a:r>
              <a:rPr lang="fa-IR" sz="2400" dirty="0" smtClean="0">
                <a:cs typeface="B Yagut" pitchFamily="2" charset="-78"/>
              </a:rPr>
              <a:t>1- بیماری ابولا  تعریف کنند .</a:t>
            </a:r>
          </a:p>
          <a:p>
            <a:pPr>
              <a:lnSpc>
                <a:spcPct val="150000"/>
              </a:lnSpc>
              <a:buNone/>
            </a:pPr>
            <a:r>
              <a:rPr lang="fa-IR" sz="2400" dirty="0" smtClean="0">
                <a:cs typeface="B Yagut" pitchFamily="2" charset="-78"/>
              </a:rPr>
              <a:t>2-اپیدمیولوژی  بیماری ابولارا شرح دهند</a:t>
            </a:r>
          </a:p>
          <a:p>
            <a:pPr eaLnBrk="1" hangingPunct="1">
              <a:lnSpc>
                <a:spcPct val="150000"/>
              </a:lnSpc>
              <a:buFont typeface="Arial" pitchFamily="34" charset="0"/>
              <a:buNone/>
            </a:pPr>
            <a:r>
              <a:rPr lang="fa-IR" sz="2400" dirty="0" smtClean="0">
                <a:cs typeface="B Yagut" pitchFamily="2" charset="-78"/>
              </a:rPr>
              <a:t>3-نشانه های بیماری ابولا را بیان کنند.</a:t>
            </a:r>
          </a:p>
          <a:p>
            <a:pPr eaLnBrk="1" hangingPunct="1">
              <a:lnSpc>
                <a:spcPct val="150000"/>
              </a:lnSpc>
              <a:buFont typeface="Arial" pitchFamily="34" charset="0"/>
              <a:buNone/>
            </a:pPr>
            <a:r>
              <a:rPr lang="fa-IR" sz="2400" dirty="0" smtClean="0">
                <a:cs typeface="B Yagut" pitchFamily="2" charset="-78"/>
              </a:rPr>
              <a:t>4- دوره کمون ودوره واگیری ابولا را شرح دهند</a:t>
            </a:r>
          </a:p>
          <a:p>
            <a:pPr eaLnBrk="1" hangingPunct="1">
              <a:lnSpc>
                <a:spcPct val="150000"/>
              </a:lnSpc>
              <a:buFont typeface="Arial" pitchFamily="34" charset="0"/>
              <a:buNone/>
            </a:pPr>
            <a:r>
              <a:rPr lang="fa-IR" sz="2400" dirty="0" smtClean="0">
                <a:cs typeface="B Yagut" pitchFamily="2" charset="-78"/>
              </a:rPr>
              <a:t>5-راه های انتقال بیماری ابولا را توضیح ددهند</a:t>
            </a:r>
          </a:p>
          <a:p>
            <a:pPr>
              <a:lnSpc>
                <a:spcPct val="150000"/>
              </a:lnSpc>
              <a:buNone/>
            </a:pPr>
            <a:r>
              <a:rPr lang="fa-IR" sz="2400" dirty="0" smtClean="0">
                <a:cs typeface="B Yagut" pitchFamily="2" charset="-78"/>
              </a:rPr>
              <a:t>6-.حساسیت ویروس ابولا نسبت به مواد گندزدا را توضیح دهند.</a:t>
            </a:r>
          </a:p>
          <a:p>
            <a:pPr>
              <a:lnSpc>
                <a:spcPct val="150000"/>
              </a:lnSpc>
              <a:buNone/>
            </a:pPr>
            <a:r>
              <a:rPr lang="fa-IR" sz="2400" dirty="0" smtClean="0">
                <a:cs typeface="B Yagut" pitchFamily="2" charset="-78"/>
              </a:rPr>
              <a:t>7- راه های مراقبت و پیشگیری بیماری ابولا را شرح دهند..</a:t>
            </a:r>
          </a:p>
          <a:p>
            <a:pPr algn="r" eaLnBrk="1" hangingPunct="1">
              <a:lnSpc>
                <a:spcPct val="150000"/>
              </a:lnSpc>
            </a:pPr>
            <a:endParaRPr lang="fa-IR" sz="2400" dirty="0" smtClean="0">
              <a:cs typeface="B Yagut" pitchFamily="2" charset="-78"/>
            </a:endParaRPr>
          </a:p>
        </p:txBody>
      </p:sp>
      <p:pic>
        <p:nvPicPr>
          <p:cNvPr id="6" name="~PP1387.WAV">
            <a:hlinkClick r:id="" action="ppaction://media"/>
          </p:cNvPr>
          <p:cNvPicPr>
            <a:picLocks noRot="1" noChangeAspect="1"/>
          </p:cNvPicPr>
          <p:nvPr>
            <a:wavAudioFile r:embed="rId1" name="~PP1387.WAV"/>
          </p:nvPr>
        </p:nvPicPr>
        <p:blipFill>
          <a:blip r:embed="rId3"/>
          <a:stretch>
            <a:fillRect/>
          </a:stretch>
        </p:blipFill>
        <p:spPr>
          <a:xfrm>
            <a:off x="8696325" y="6410325"/>
            <a:ext cx="304800" cy="304800"/>
          </a:xfrm>
          <a:prstGeom prst="rect">
            <a:avLst/>
          </a:prstGeom>
        </p:spPr>
      </p:pic>
    </p:spTree>
  </p:cSld>
  <p:clrMapOvr>
    <a:masterClrMapping/>
  </p:clrMapOvr>
  <p:transition advTm="32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fa-IR" sz="2800" b="1" dirty="0" smtClean="0">
                <a:latin typeface="Cambria" pitchFamily="18" charset="0"/>
                <a:ea typeface="Calibri" pitchFamily="34" charset="0"/>
                <a:cs typeface="B Yagut" pitchFamily="2" charset="-78"/>
              </a:rPr>
              <a:t/>
            </a:r>
            <a:br>
              <a:rPr lang="fa-IR" sz="2800" b="1" dirty="0" smtClean="0">
                <a:latin typeface="Cambria" pitchFamily="18" charset="0"/>
                <a:ea typeface="Calibri" pitchFamily="34" charset="0"/>
                <a:cs typeface="B Yagut" pitchFamily="2" charset="-78"/>
              </a:rPr>
            </a:br>
            <a:r>
              <a:rPr lang="fa-IR" sz="2800" b="1" dirty="0" smtClean="0">
                <a:latin typeface="Cambria" pitchFamily="18" charset="0"/>
                <a:ea typeface="Calibri" pitchFamily="34" charset="0"/>
                <a:cs typeface="B Yagut" pitchFamily="2" charset="-78"/>
              </a:rPr>
              <a:t>توصیه </a:t>
            </a:r>
            <a:r>
              <a:rPr lang="fa-IR" sz="2800" b="1" dirty="0">
                <a:latin typeface="Cambria" pitchFamily="18" charset="0"/>
                <a:ea typeface="Calibri" pitchFamily="34" charset="0"/>
                <a:cs typeface="B Yagut" pitchFamily="2" charset="-78"/>
              </a:rPr>
              <a:t>های پیشگیری و کنترل عفونت در برخورد با بیماران</a:t>
            </a:r>
            <a:r>
              <a:rPr lang="en-US" sz="2800" dirty="0">
                <a:cs typeface="B Yagut" pitchFamily="2" charset="-78"/>
              </a:rPr>
              <a:t/>
            </a:r>
            <a:br>
              <a:rPr lang="en-US" sz="2800" dirty="0">
                <a:cs typeface="B Yagut" pitchFamily="2" charset="-78"/>
              </a:rPr>
            </a:br>
            <a:r>
              <a:rPr lang="fa-IR" sz="2800" b="1" dirty="0">
                <a:latin typeface="Cambria" pitchFamily="18" charset="0"/>
                <a:ea typeface="Calibri" pitchFamily="34" charset="0"/>
                <a:cs typeface="B Yagut" pitchFamily="2" charset="-78"/>
              </a:rPr>
              <a:t>بستری مشکوک یا قطعی </a:t>
            </a:r>
            <a:r>
              <a:rPr lang="fa-IR" sz="2800" b="1" dirty="0" smtClean="0">
                <a:latin typeface="Cambria" pitchFamily="18" charset="0"/>
                <a:ea typeface="Calibri" pitchFamily="34" charset="0"/>
                <a:cs typeface="B Yagut" pitchFamily="2" charset="-78"/>
              </a:rPr>
              <a:t>ابولا</a:t>
            </a:r>
            <a:r>
              <a:rPr lang="fa-IR" sz="2800" dirty="0">
                <a:cs typeface="B Yagut" pitchFamily="2" charset="-78"/>
              </a:rPr>
              <a:t/>
            </a:r>
            <a:br>
              <a:rPr lang="fa-IR" sz="2800" dirty="0">
                <a:cs typeface="B Yagut" pitchFamily="2" charset="-78"/>
              </a:rPr>
            </a:br>
            <a:endParaRPr lang="fa-IR" sz="2800" dirty="0">
              <a:cs typeface="B Yagut" pitchFamily="2" charset="-78"/>
            </a:endParaRPr>
          </a:p>
        </p:txBody>
      </p:sp>
      <p:sp>
        <p:nvSpPr>
          <p:cNvPr id="3" name="Content Placeholder 2"/>
          <p:cNvSpPr>
            <a:spLocks noGrp="1"/>
          </p:cNvSpPr>
          <p:nvPr>
            <p:ph idx="1"/>
          </p:nvPr>
        </p:nvSpPr>
        <p:spPr/>
        <p:txBody>
          <a:bodyPr>
            <a:normAutofit lnSpcReduction="10000"/>
          </a:bodyPr>
          <a:lstStyle/>
          <a:p>
            <a:pPr>
              <a:buNone/>
              <a:defRPr/>
            </a:pPr>
            <a:r>
              <a:rPr lang="fa-IR" dirty="0">
                <a:latin typeface="Cambria" pitchFamily="18" charset="0"/>
                <a:ea typeface="Calibri" pitchFamily="34" charset="0"/>
                <a:cs typeface="B Yagut" pitchFamily="2" charset="-78"/>
              </a:rPr>
              <a:t>-ذرات تنفسی دارای نقش قابل </a:t>
            </a:r>
            <a:r>
              <a:rPr lang="fa-IR" dirty="0" smtClean="0">
                <a:latin typeface="Cambria" pitchFamily="18" charset="0"/>
                <a:ea typeface="Calibri" pitchFamily="34" charset="0"/>
                <a:cs typeface="B Yagut" pitchFamily="2" charset="-78"/>
              </a:rPr>
              <a:t>توجهی</a:t>
            </a:r>
          </a:p>
          <a:p>
            <a:pPr>
              <a:buNone/>
              <a:defRPr/>
            </a:pPr>
            <a:r>
              <a:rPr lang="fa-IR" dirty="0" smtClean="0">
                <a:latin typeface="Cambria" pitchFamily="18" charset="0"/>
                <a:ea typeface="Calibri" pitchFamily="34" charset="0"/>
                <a:cs typeface="B Yagut" pitchFamily="2" charset="-78"/>
              </a:rPr>
              <a:t> </a:t>
            </a:r>
            <a:r>
              <a:rPr lang="fa-IR" dirty="0">
                <a:latin typeface="Cambria" pitchFamily="18" charset="0"/>
                <a:ea typeface="Calibri" pitchFamily="34" charset="0"/>
                <a:cs typeface="B Yagut" pitchFamily="2" charset="-78"/>
              </a:rPr>
              <a:t>در انتقال بیماری ایبولا ندارند، </a:t>
            </a:r>
          </a:p>
          <a:p>
            <a:pPr>
              <a:buNone/>
              <a:defRPr/>
            </a:pPr>
            <a:r>
              <a:rPr lang="fa-IR" dirty="0">
                <a:latin typeface="Cambria" pitchFamily="18" charset="0"/>
                <a:ea typeface="Calibri" pitchFamily="34" charset="0"/>
                <a:cs typeface="B Yagut" pitchFamily="2" charset="-78"/>
              </a:rPr>
              <a:t>و آنچه اهمیت بسیار ویژه ای </a:t>
            </a:r>
            <a:r>
              <a:rPr lang="fa-IR" dirty="0" smtClean="0">
                <a:latin typeface="Cambria" pitchFamily="18" charset="0"/>
                <a:ea typeface="Calibri" pitchFamily="34" charset="0"/>
                <a:cs typeface="B Yagut" pitchFamily="2" charset="-78"/>
              </a:rPr>
              <a:t>دارد</a:t>
            </a:r>
          </a:p>
          <a:p>
            <a:pPr>
              <a:buNone/>
              <a:defRPr/>
            </a:pPr>
            <a:r>
              <a:rPr lang="fa-IR" dirty="0" smtClean="0">
                <a:latin typeface="Cambria" pitchFamily="18" charset="0"/>
                <a:ea typeface="Calibri" pitchFamily="34" charset="0"/>
                <a:cs typeface="B Yagut" pitchFamily="2" charset="-78"/>
              </a:rPr>
              <a:t> </a:t>
            </a:r>
            <a:r>
              <a:rPr lang="fa-IR" dirty="0">
                <a:latin typeface="Cambria" pitchFamily="18" charset="0"/>
                <a:ea typeface="Calibri" pitchFamily="34" charset="0"/>
                <a:cs typeface="B Yagut" pitchFamily="2" charset="-78"/>
              </a:rPr>
              <a:t>تماس با ترشحات و پوست</a:t>
            </a:r>
            <a:endParaRPr lang="en-US" dirty="0">
              <a:cs typeface="B Yagut" pitchFamily="2" charset="-78"/>
            </a:endParaRPr>
          </a:p>
          <a:p>
            <a:pPr eaLnBrk="0" hangingPunct="0">
              <a:buNone/>
              <a:defRPr/>
            </a:pPr>
            <a:r>
              <a:rPr lang="fa-IR" dirty="0">
                <a:latin typeface="Cambria" pitchFamily="18" charset="0"/>
                <a:ea typeface="Calibri" pitchFamily="34" charset="0"/>
                <a:cs typeface="B Yagut" pitchFamily="2" charset="-78"/>
              </a:rPr>
              <a:t>بدن بیماران مبتلا به ایبولا می باشد.</a:t>
            </a:r>
          </a:p>
          <a:p>
            <a:pPr eaLnBrk="0" hangingPunct="0">
              <a:buNone/>
              <a:defRPr/>
            </a:pPr>
            <a:r>
              <a:rPr lang="fa-IR" dirty="0" smtClean="0">
                <a:latin typeface="Cambria" pitchFamily="18" charset="0"/>
                <a:ea typeface="Calibri" pitchFamily="34" charset="0"/>
                <a:cs typeface="B Yagut" pitchFamily="2" charset="-78"/>
              </a:rPr>
              <a:t>-</a:t>
            </a:r>
            <a:r>
              <a:rPr lang="fa-IR" dirty="0">
                <a:latin typeface="Cambria" pitchFamily="18" charset="0"/>
                <a:ea typeface="Calibri" pitchFamily="34" charset="0"/>
                <a:cs typeface="B Yagut" pitchFamily="2" charset="-78"/>
              </a:rPr>
              <a:t>احتیاطات کامل شامل </a:t>
            </a:r>
            <a:r>
              <a:rPr lang="fa-IR" dirty="0" smtClean="0">
                <a:latin typeface="Cambria" pitchFamily="18" charset="0"/>
                <a:ea typeface="Calibri" pitchFamily="34" charset="0"/>
                <a:cs typeface="B Yagut" pitchFamily="2" charset="-78"/>
              </a:rPr>
              <a:t>احتیاطات</a:t>
            </a:r>
          </a:p>
          <a:p>
            <a:pPr eaLnBrk="0" hangingPunct="0">
              <a:buNone/>
              <a:defRPr/>
            </a:pPr>
            <a:r>
              <a:rPr lang="fa-IR" dirty="0" smtClean="0">
                <a:latin typeface="Cambria" pitchFamily="18" charset="0"/>
                <a:ea typeface="Calibri" pitchFamily="34" charset="0"/>
                <a:cs typeface="B Yagut" pitchFamily="2" charset="-78"/>
              </a:rPr>
              <a:t>استاندارد </a:t>
            </a:r>
            <a:r>
              <a:rPr lang="fa-IR" dirty="0">
                <a:latin typeface="Cambria" pitchFamily="18" charset="0"/>
                <a:ea typeface="Calibri" pitchFamily="34" charset="0"/>
                <a:cs typeface="B Yagut" pitchFamily="2" charset="-78"/>
              </a:rPr>
              <a:t>,تماسی و </a:t>
            </a:r>
            <a:r>
              <a:rPr lang="fa-IR" dirty="0" smtClean="0">
                <a:latin typeface="Cambria" pitchFamily="18" charset="0"/>
                <a:ea typeface="Calibri" pitchFamily="34" charset="0"/>
                <a:cs typeface="B Yagut" pitchFamily="2" charset="-78"/>
              </a:rPr>
              <a:t>تنفسی</a:t>
            </a:r>
          </a:p>
          <a:p>
            <a:pPr eaLnBrk="0" hangingPunct="0">
              <a:buNone/>
              <a:defRPr/>
            </a:pPr>
            <a:r>
              <a:rPr lang="fa-IR" dirty="0" smtClean="0">
                <a:latin typeface="Cambria" pitchFamily="18" charset="0"/>
                <a:ea typeface="Calibri" pitchFamily="34" charset="0"/>
                <a:cs typeface="B Yagut" pitchFamily="2" charset="-78"/>
              </a:rPr>
              <a:t>(</a:t>
            </a:r>
            <a:r>
              <a:rPr lang="fa-IR" dirty="0">
                <a:latin typeface="Cambria" pitchFamily="18" charset="0"/>
                <a:ea typeface="Calibri" pitchFamily="34" charset="0"/>
                <a:cs typeface="B Yagut" pitchFamily="2" charset="-78"/>
              </a:rPr>
              <a:t>ریزقطرات) می باشد.</a:t>
            </a:r>
            <a:endParaRPr lang="fa-IR" dirty="0">
              <a:cs typeface="B Yagut" pitchFamily="2" charset="-78"/>
            </a:endParaRPr>
          </a:p>
          <a:p>
            <a:endParaRPr lang="fa-IR" dirty="0">
              <a:cs typeface="B Yagut" pitchFamily="2" charset="-78"/>
            </a:endParaRPr>
          </a:p>
        </p:txBody>
      </p:sp>
      <p:pic>
        <p:nvPicPr>
          <p:cNvPr id="10" name="Picture 13" descr="C:\Users\Public\Pictures\Sample Pictures\Ebola-PPE.jpg"/>
          <p:cNvPicPr>
            <a:picLocks noChangeAspect="1" noChangeArrowheads="1"/>
          </p:cNvPicPr>
          <p:nvPr/>
        </p:nvPicPr>
        <p:blipFill>
          <a:blip r:embed="rId3" cstate="print"/>
          <a:srcRect/>
          <a:stretch>
            <a:fillRect/>
          </a:stretch>
        </p:blipFill>
        <p:spPr bwMode="auto">
          <a:xfrm>
            <a:off x="304800" y="1828800"/>
            <a:ext cx="2819400" cy="4437064"/>
          </a:xfrm>
          <a:prstGeom prst="rect">
            <a:avLst/>
          </a:prstGeom>
          <a:noFill/>
          <a:ln w="9525">
            <a:noFill/>
            <a:miter lim="800000"/>
            <a:headEnd/>
            <a:tailEnd/>
          </a:ln>
        </p:spPr>
      </p:pic>
      <p:pic>
        <p:nvPicPr>
          <p:cNvPr id="5" name="~PP4043.WAV">
            <a:hlinkClick r:id="" action="ppaction://media"/>
          </p:cNvPr>
          <p:cNvPicPr>
            <a:picLocks noRot="1" noChangeAspect="1"/>
          </p:cNvPicPr>
          <p:nvPr>
            <a:wavAudioFile r:embed="rId1" name="~PP4043.WAV"/>
          </p:nvPr>
        </p:nvPicPr>
        <p:blipFill>
          <a:blip r:embed="rId4"/>
          <a:stretch>
            <a:fillRect/>
          </a:stretch>
        </p:blipFill>
        <p:spPr>
          <a:xfrm>
            <a:off x="8696325" y="6410325"/>
            <a:ext cx="304800" cy="304800"/>
          </a:xfrm>
          <a:prstGeom prst="rect">
            <a:avLst/>
          </a:prstGeom>
        </p:spPr>
      </p:pic>
    </p:spTree>
  </p:cSld>
  <p:clrMapOvr>
    <a:masterClrMapping/>
  </p:clrMapOvr>
  <p:transition advTm="35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latin typeface="Cambria" pitchFamily="18" charset="0"/>
                <a:ea typeface="Calibri" pitchFamily="34" charset="0"/>
                <a:cs typeface="B Yagut" pitchFamily="2" charset="-78"/>
              </a:rPr>
              <a:t>استفاده از وسائل حفاظت فردی</a:t>
            </a:r>
            <a:endParaRPr lang="fa-IR" sz="4000" dirty="0">
              <a:cs typeface="B Yagut" pitchFamily="2" charset="-78"/>
            </a:endParaRPr>
          </a:p>
        </p:txBody>
      </p:sp>
      <p:sp>
        <p:nvSpPr>
          <p:cNvPr id="3" name="Content Placeholder 2"/>
          <p:cNvSpPr>
            <a:spLocks noGrp="1"/>
          </p:cNvSpPr>
          <p:nvPr>
            <p:ph idx="1"/>
          </p:nvPr>
        </p:nvSpPr>
        <p:spPr/>
        <p:txBody>
          <a:bodyPr>
            <a:noAutofit/>
          </a:bodyPr>
          <a:lstStyle/>
          <a:p>
            <a:pPr>
              <a:defRPr/>
            </a:pPr>
            <a:r>
              <a:rPr lang="fa-IR" sz="2400" b="1" dirty="0">
                <a:latin typeface="Cambria" pitchFamily="18" charset="0"/>
                <a:ea typeface="Calibri" pitchFamily="34" charset="0"/>
                <a:cs typeface="B Yagut" pitchFamily="2" charset="-78"/>
              </a:rPr>
              <a:t>-ماسک </a:t>
            </a:r>
            <a:r>
              <a:rPr lang="en-US" sz="2400" b="1" dirty="0">
                <a:latin typeface="Cambria" pitchFamily="18" charset="0"/>
                <a:ea typeface="Calibri" pitchFamily="34" charset="0"/>
                <a:cs typeface="B Yagut" pitchFamily="2" charset="-78"/>
              </a:rPr>
              <a:t>N95 </a:t>
            </a:r>
            <a:r>
              <a:rPr lang="fa-IR" sz="2400" b="1" dirty="0">
                <a:latin typeface="Cambria" pitchFamily="18" charset="0"/>
                <a:ea typeface="Calibri" pitchFamily="34" charset="0"/>
                <a:cs typeface="B Yagut" pitchFamily="2" charset="-78"/>
              </a:rPr>
              <a:t>یا رسپیراتور </a:t>
            </a:r>
            <a:r>
              <a:rPr lang="en-US" sz="2400" b="1" dirty="0">
                <a:latin typeface="Cambria" pitchFamily="18" charset="0"/>
                <a:ea typeface="Calibri" pitchFamily="34" charset="0"/>
                <a:cs typeface="B Yagut" pitchFamily="2" charset="-78"/>
              </a:rPr>
              <a:t>PAPR</a:t>
            </a:r>
          </a:p>
          <a:p>
            <a:pPr eaLnBrk="0" hangingPunct="0">
              <a:defRPr/>
            </a:pPr>
            <a:r>
              <a:rPr lang="fa-IR" sz="2400" b="1" dirty="0" smtClean="0">
                <a:latin typeface="Cambria" pitchFamily="18" charset="0"/>
                <a:ea typeface="Calibri" pitchFamily="34" charset="0"/>
                <a:cs typeface="B Yagut" pitchFamily="2" charset="-78"/>
              </a:rPr>
              <a:t>-</a:t>
            </a:r>
            <a:r>
              <a:rPr lang="fa-IR" sz="2400" b="1" dirty="0">
                <a:latin typeface="Cambria" pitchFamily="18" charset="0"/>
                <a:ea typeface="Calibri" pitchFamily="34" charset="0"/>
                <a:cs typeface="B Yagut" pitchFamily="2" charset="-78"/>
              </a:rPr>
              <a:t>گان یکبار مصرف و غیرقابل نفوذ در </a:t>
            </a:r>
            <a:endParaRPr lang="fa-IR" sz="2400" b="1" dirty="0" smtClean="0">
              <a:latin typeface="Cambria" pitchFamily="18" charset="0"/>
              <a:ea typeface="Calibri" pitchFamily="34" charset="0"/>
              <a:cs typeface="B Yagut" pitchFamily="2" charset="-78"/>
            </a:endParaRPr>
          </a:p>
          <a:p>
            <a:pPr eaLnBrk="0" hangingPunct="0">
              <a:defRPr/>
            </a:pPr>
            <a:r>
              <a:rPr lang="fa-IR" sz="2400" b="1" dirty="0" smtClean="0">
                <a:latin typeface="Cambria" pitchFamily="18" charset="0"/>
                <a:ea typeface="Calibri" pitchFamily="34" charset="0"/>
                <a:cs typeface="B Yagut" pitchFamily="2" charset="-78"/>
              </a:rPr>
              <a:t>برابر </a:t>
            </a:r>
            <a:r>
              <a:rPr lang="fa-IR" sz="2400" b="1" dirty="0">
                <a:latin typeface="Cambria" pitchFamily="18" charset="0"/>
                <a:ea typeface="Calibri" pitchFamily="34" charset="0"/>
                <a:cs typeface="B Yagut" pitchFamily="2" charset="-78"/>
              </a:rPr>
              <a:t>مایعات که بلند باشد و حداقل تا </a:t>
            </a:r>
            <a:endParaRPr lang="fa-IR" sz="2400" b="1" dirty="0" smtClean="0">
              <a:latin typeface="Cambria" pitchFamily="18" charset="0"/>
              <a:ea typeface="Calibri" pitchFamily="34" charset="0"/>
              <a:cs typeface="B Yagut" pitchFamily="2" charset="-78"/>
            </a:endParaRPr>
          </a:p>
          <a:p>
            <a:pPr eaLnBrk="0" hangingPunct="0">
              <a:defRPr/>
            </a:pPr>
            <a:r>
              <a:rPr lang="fa-IR" sz="2400" b="1" dirty="0" smtClean="0">
                <a:latin typeface="Cambria" pitchFamily="18" charset="0"/>
                <a:ea typeface="Calibri" pitchFamily="34" charset="0"/>
                <a:cs typeface="B Yagut" pitchFamily="2" charset="-78"/>
              </a:rPr>
              <a:t>نیمه </a:t>
            </a:r>
            <a:r>
              <a:rPr lang="fa-IR" sz="2400" b="1" dirty="0">
                <a:latin typeface="Cambria" pitchFamily="18" charset="0"/>
                <a:ea typeface="Calibri" pitchFamily="34" charset="0"/>
                <a:cs typeface="B Yagut" pitchFamily="2" charset="-78"/>
              </a:rPr>
              <a:t>ساق پا برسد و یا استفاده از </a:t>
            </a:r>
            <a:r>
              <a:rPr lang="fa-IR" sz="2400" b="1" dirty="0" smtClean="0">
                <a:latin typeface="Cambria" pitchFamily="18" charset="0"/>
                <a:ea typeface="Calibri" pitchFamily="34" charset="0"/>
                <a:cs typeface="B Yagut" pitchFamily="2" charset="-78"/>
              </a:rPr>
              <a:t>لباس</a:t>
            </a:r>
          </a:p>
          <a:p>
            <a:pPr eaLnBrk="0" hangingPunct="0">
              <a:defRPr/>
            </a:pPr>
            <a:r>
              <a:rPr lang="fa-IR" sz="2400" b="1" dirty="0" smtClean="0">
                <a:latin typeface="Cambria" pitchFamily="18" charset="0"/>
                <a:ea typeface="Calibri" pitchFamily="34" charset="0"/>
                <a:cs typeface="B Yagut" pitchFamily="2" charset="-78"/>
              </a:rPr>
              <a:t> </a:t>
            </a:r>
            <a:r>
              <a:rPr lang="fa-IR" sz="2400" b="1" dirty="0">
                <a:latin typeface="Cambria" pitchFamily="18" charset="0"/>
                <a:ea typeface="Calibri" pitchFamily="34" charset="0"/>
                <a:cs typeface="B Yagut" pitchFamily="2" charset="-78"/>
              </a:rPr>
              <a:t>یکسره بدون کلاه (</a:t>
            </a:r>
            <a:r>
              <a:rPr lang="en-US" sz="2400" b="1" dirty="0">
                <a:latin typeface="Cambria" pitchFamily="18" charset="0"/>
                <a:ea typeface="Calibri" pitchFamily="34" charset="0"/>
                <a:cs typeface="B Yagut" pitchFamily="2" charset="-78"/>
              </a:rPr>
              <a:t>Coverall</a:t>
            </a:r>
            <a:r>
              <a:rPr lang="fa-IR" sz="2400" b="1" dirty="0">
                <a:latin typeface="Cambria" pitchFamily="18" charset="0"/>
                <a:ea typeface="Calibri" pitchFamily="34" charset="0"/>
                <a:cs typeface="B Yagut" pitchFamily="2" charset="-78"/>
              </a:rPr>
              <a:t>)</a:t>
            </a:r>
          </a:p>
          <a:p>
            <a:pPr eaLnBrk="0" hangingPunct="0">
              <a:defRPr/>
            </a:pPr>
            <a:r>
              <a:rPr lang="fa-IR" sz="2400" b="1" dirty="0" smtClean="0">
                <a:latin typeface="Cambria" pitchFamily="18" charset="0"/>
                <a:ea typeface="Calibri" pitchFamily="34" charset="0"/>
                <a:cs typeface="B Yagut" pitchFamily="2" charset="-78"/>
              </a:rPr>
              <a:t>-</a:t>
            </a:r>
            <a:r>
              <a:rPr lang="fa-IR" sz="2400" b="1" dirty="0">
                <a:latin typeface="Cambria" pitchFamily="18" charset="0"/>
                <a:ea typeface="Calibri" pitchFamily="34" charset="0"/>
                <a:cs typeface="B Yagut" pitchFamily="2" charset="-78"/>
              </a:rPr>
              <a:t>دستکش معاینه</a:t>
            </a:r>
          </a:p>
          <a:p>
            <a:pPr eaLnBrk="0" hangingPunct="0">
              <a:defRPr/>
            </a:pPr>
            <a:r>
              <a:rPr lang="fa-IR" sz="2400" b="1" dirty="0" smtClean="0">
                <a:latin typeface="Cambria" pitchFamily="18" charset="0"/>
                <a:ea typeface="Calibri" pitchFamily="34" charset="0"/>
                <a:cs typeface="B Yagut" pitchFamily="2" charset="-78"/>
              </a:rPr>
              <a:t>-</a:t>
            </a:r>
            <a:r>
              <a:rPr lang="fa-IR" sz="2400" b="1" dirty="0">
                <a:latin typeface="Cambria" pitchFamily="18" charset="0"/>
                <a:ea typeface="Calibri" pitchFamily="34" charset="0"/>
                <a:cs typeface="B Yagut" pitchFamily="2" charset="-78"/>
              </a:rPr>
              <a:t>کاور کفش</a:t>
            </a:r>
          </a:p>
          <a:p>
            <a:pPr eaLnBrk="0" hangingPunct="0">
              <a:defRPr/>
            </a:pPr>
            <a:r>
              <a:rPr lang="fa-IR" sz="2400" b="1" dirty="0" smtClean="0">
                <a:latin typeface="Cambria" pitchFamily="18" charset="0"/>
                <a:ea typeface="Calibri" pitchFamily="34" charset="0"/>
                <a:cs typeface="B Yagut" pitchFamily="2" charset="-78"/>
              </a:rPr>
              <a:t>-</a:t>
            </a:r>
            <a:r>
              <a:rPr lang="fa-IR" sz="2400" b="1" dirty="0">
                <a:latin typeface="Cambria" pitchFamily="18" charset="0"/>
                <a:ea typeface="Calibri" pitchFamily="34" charset="0"/>
                <a:cs typeface="B Yagut" pitchFamily="2" charset="-78"/>
              </a:rPr>
              <a:t>پیش بند لاستیکی بلند (</a:t>
            </a:r>
            <a:r>
              <a:rPr lang="en-US" sz="2400" b="1" dirty="0">
                <a:latin typeface="Cambria" pitchFamily="18" charset="0"/>
                <a:ea typeface="Calibri" pitchFamily="34" charset="0"/>
                <a:cs typeface="B Yagut" pitchFamily="2" charset="-78"/>
              </a:rPr>
              <a:t>Apron</a:t>
            </a:r>
            <a:r>
              <a:rPr lang="fa-IR" sz="2400" b="1" dirty="0">
                <a:latin typeface="Cambria" pitchFamily="18" charset="0"/>
                <a:ea typeface="Calibri" pitchFamily="34" charset="0"/>
                <a:cs typeface="B Yagut" pitchFamily="2" charset="-78"/>
              </a:rPr>
              <a:t>)</a:t>
            </a:r>
            <a:endParaRPr lang="en-US" sz="2400" b="1" dirty="0">
              <a:cs typeface="B Yagut" pitchFamily="2" charset="-78"/>
            </a:endParaRPr>
          </a:p>
          <a:p>
            <a:endParaRPr lang="fa-IR" sz="2400" dirty="0">
              <a:cs typeface="B Yagut" pitchFamily="2" charset="-78"/>
            </a:endParaRPr>
          </a:p>
        </p:txBody>
      </p:sp>
      <p:pic>
        <p:nvPicPr>
          <p:cNvPr id="4" name="Picture 6"/>
          <p:cNvPicPr>
            <a:picLocks noChangeAspect="1" noChangeArrowheads="1"/>
          </p:cNvPicPr>
          <p:nvPr/>
        </p:nvPicPr>
        <p:blipFill>
          <a:blip r:embed="rId3" cstate="print"/>
          <a:srcRect/>
          <a:stretch>
            <a:fillRect/>
          </a:stretch>
        </p:blipFill>
        <p:spPr bwMode="auto">
          <a:xfrm>
            <a:off x="533400" y="2209800"/>
            <a:ext cx="2895600" cy="3960814"/>
          </a:xfrm>
          <a:prstGeom prst="rect">
            <a:avLst/>
          </a:prstGeom>
          <a:noFill/>
          <a:ln w="9525">
            <a:noFill/>
            <a:miter lim="800000"/>
            <a:headEnd/>
            <a:tailEnd/>
          </a:ln>
        </p:spPr>
      </p:pic>
      <p:pic>
        <p:nvPicPr>
          <p:cNvPr id="5" name="~PP1418.WAV">
            <a:hlinkClick r:id="" action="ppaction://media"/>
          </p:cNvPr>
          <p:cNvPicPr>
            <a:picLocks noRot="1" noChangeAspect="1"/>
          </p:cNvPicPr>
          <p:nvPr>
            <a:wavAudioFile r:embed="rId1" name="~PP1418.WAV"/>
          </p:nvPr>
        </p:nvPicPr>
        <p:blipFill>
          <a:blip r:embed="rId4"/>
          <a:stretch>
            <a:fillRect/>
          </a:stretch>
        </p:blipFill>
        <p:spPr>
          <a:xfrm>
            <a:off x="8696325" y="6410325"/>
            <a:ext cx="304800" cy="304800"/>
          </a:xfrm>
          <a:prstGeom prst="rect">
            <a:avLst/>
          </a:prstGeom>
        </p:spPr>
      </p:pic>
    </p:spTree>
  </p:cSld>
  <p:clrMapOvr>
    <a:masterClrMapping/>
  </p:clrMapOvr>
  <p:transition advTm="25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smtClean="0">
                <a:latin typeface="Cambria" pitchFamily="18" charset="0"/>
                <a:cs typeface="B Yagut" pitchFamily="2" charset="-78"/>
              </a:rPr>
              <a:t>اقدامات بعد از فوت بیمار</a:t>
            </a:r>
            <a:r>
              <a:rPr lang="fa-IR" sz="3200" dirty="0" smtClean="0">
                <a:cs typeface="B Yagut" pitchFamily="2" charset="-78"/>
              </a:rPr>
              <a:t/>
            </a:r>
            <a:br>
              <a:rPr lang="fa-IR" sz="3200" dirty="0" smtClean="0">
                <a:cs typeface="B Yagut" pitchFamily="2" charset="-78"/>
              </a:rPr>
            </a:br>
            <a:endParaRPr lang="fa-IR" sz="3200" dirty="0">
              <a:cs typeface="B Yagut" pitchFamily="2" charset="-78"/>
            </a:endParaRPr>
          </a:p>
        </p:txBody>
      </p:sp>
      <p:sp>
        <p:nvSpPr>
          <p:cNvPr id="3" name="Content Placeholder 2"/>
          <p:cNvSpPr>
            <a:spLocks noGrp="1"/>
          </p:cNvSpPr>
          <p:nvPr>
            <p:ph idx="1"/>
          </p:nvPr>
        </p:nvSpPr>
        <p:spPr>
          <a:xfrm>
            <a:off x="381000" y="1295400"/>
            <a:ext cx="8305800" cy="4830763"/>
          </a:xfrm>
        </p:spPr>
        <p:txBody>
          <a:bodyPr>
            <a:noAutofit/>
          </a:bodyPr>
          <a:lstStyle/>
          <a:p>
            <a:pPr eaLnBrk="0" hangingPunct="0">
              <a:buNone/>
            </a:pPr>
            <a:r>
              <a:rPr lang="fa-IR" sz="2000" dirty="0" smtClean="0">
                <a:latin typeface="Cambria" pitchFamily="18" charset="0"/>
                <a:ea typeface="Calibri" pitchFamily="34" charset="0"/>
                <a:cs typeface="B Yagut" pitchFamily="2" charset="-78"/>
              </a:rPr>
              <a:t>که حتما جسد را در کیسه مخصوص اجساد قرار دهند.</a:t>
            </a:r>
          </a:p>
          <a:p>
            <a:pPr eaLnBrk="0" hangingPunct="0">
              <a:buNone/>
            </a:pPr>
            <a:r>
              <a:rPr lang="fa-IR" sz="2000" dirty="0" smtClean="0">
                <a:latin typeface="Cambria" pitchFamily="18" charset="0"/>
                <a:ea typeface="Calibri" pitchFamily="34" charset="0"/>
                <a:cs typeface="B Yagut" pitchFamily="2" charset="-78"/>
              </a:rPr>
              <a:t>افراد مسئول انتقال متوفی به داخل کیسه مخصوص باید </a:t>
            </a:r>
          </a:p>
          <a:p>
            <a:pPr eaLnBrk="0" hangingPunct="0">
              <a:buNone/>
            </a:pPr>
            <a:r>
              <a:rPr lang="fa-IR" sz="2000" dirty="0" smtClean="0">
                <a:latin typeface="Cambria" pitchFamily="18" charset="0"/>
                <a:ea typeface="Calibri" pitchFamily="34" charset="0"/>
                <a:cs typeface="B Yagut" pitchFamily="2" charset="-78"/>
              </a:rPr>
              <a:t>ز ماسک وتجهیزات حفاظت فردی کامل استفاده نماید.</a:t>
            </a:r>
          </a:p>
          <a:p>
            <a:pPr eaLnBrk="0" hangingPunct="0">
              <a:buNone/>
            </a:pPr>
            <a:r>
              <a:rPr lang="fa-IR" sz="2000" dirty="0" smtClean="0">
                <a:latin typeface="Cambria" pitchFamily="18" charset="0"/>
                <a:ea typeface="Calibri" pitchFamily="34" charset="0"/>
                <a:cs typeface="B Yagut" pitchFamily="2" charset="-78"/>
              </a:rPr>
              <a:t>2-</a:t>
            </a:r>
            <a:r>
              <a:rPr lang="fa-IR" sz="2000" dirty="0" smtClean="0">
                <a:latin typeface="Calibri" pitchFamily="34" charset="0"/>
                <a:cs typeface="B Yagut" pitchFamily="2" charset="-78"/>
              </a:rPr>
              <a:t>باز کردن کیسه جسد در سردخانه بیمارستان </a:t>
            </a:r>
          </a:p>
          <a:p>
            <a:pPr eaLnBrk="0" hangingPunct="0">
              <a:buNone/>
            </a:pPr>
            <a:r>
              <a:rPr lang="fa-IR" sz="2000" dirty="0" smtClean="0">
                <a:latin typeface="Calibri" pitchFamily="34" charset="0"/>
                <a:cs typeface="B Yagut" pitchFamily="2" charset="-78"/>
              </a:rPr>
              <a:t>به منظور مشاهده بدن متوفی مانعی ندارد.</a:t>
            </a:r>
          </a:p>
          <a:p>
            <a:pPr>
              <a:buNone/>
            </a:pPr>
            <a:r>
              <a:rPr lang="fa-IR" sz="2000" dirty="0" smtClean="0">
                <a:latin typeface="Cambria" pitchFamily="18" charset="0"/>
                <a:cs typeface="B Yagut" pitchFamily="2" charset="-78"/>
              </a:rPr>
              <a:t>3-</a:t>
            </a:r>
            <a:r>
              <a:rPr lang="fa-IR" sz="2000" dirty="0" smtClean="0">
                <a:latin typeface="Calibri" pitchFamily="34" charset="0"/>
                <a:cs typeface="B Yagut" pitchFamily="2" charset="-78"/>
              </a:rPr>
              <a:t>شستشو و غسل جسد در صورتی که </a:t>
            </a:r>
          </a:p>
          <a:p>
            <a:pPr>
              <a:buNone/>
            </a:pPr>
            <a:r>
              <a:rPr lang="fa-IR" sz="2000" dirty="0" smtClean="0">
                <a:latin typeface="Calibri" pitchFamily="34" charset="0"/>
                <a:cs typeface="B Yagut" pitchFamily="2" charset="-78"/>
              </a:rPr>
              <a:t>افراد شستشو دهنده از دستکش و لباس آستین بلند</a:t>
            </a:r>
          </a:p>
          <a:p>
            <a:pPr>
              <a:buNone/>
            </a:pPr>
            <a:r>
              <a:rPr lang="fa-IR" sz="2000" dirty="0" smtClean="0">
                <a:latin typeface="Calibri" pitchFamily="34" charset="0"/>
                <a:cs typeface="B Yagut" pitchFamily="2" charset="-78"/>
              </a:rPr>
              <a:t>استفاده نمایند مانعی ندارد. </a:t>
            </a:r>
          </a:p>
          <a:p>
            <a:pPr>
              <a:buNone/>
            </a:pPr>
            <a:r>
              <a:rPr lang="fa-IR" sz="2000" dirty="0" smtClean="0">
                <a:latin typeface="Calibri" pitchFamily="34" charset="0"/>
                <a:cs typeface="B Yagut" pitchFamily="2" charset="-78"/>
              </a:rPr>
              <a:t>- استفاده از تجهیزات حفاظت فردی محافظت کننده </a:t>
            </a:r>
          </a:p>
          <a:p>
            <a:pPr>
              <a:buNone/>
            </a:pPr>
            <a:r>
              <a:rPr lang="fa-IR" sz="2000" dirty="0" smtClean="0">
                <a:latin typeface="Calibri" pitchFamily="34" charset="0"/>
                <a:cs typeface="B Yagut" pitchFamily="2" charset="-78"/>
              </a:rPr>
              <a:t>از صورت در مواقعی که احتمال پاشیده شدن</a:t>
            </a:r>
          </a:p>
          <a:p>
            <a:pPr>
              <a:buNone/>
            </a:pPr>
            <a:r>
              <a:rPr lang="fa-IR" sz="2000" dirty="0" smtClean="0">
                <a:latin typeface="Calibri" pitchFamily="34" charset="0"/>
                <a:cs typeface="B Yagut" pitchFamily="2" charset="-78"/>
              </a:rPr>
              <a:t>ترشحات بدن مواقعی که احتمال پاشیده شدن</a:t>
            </a:r>
          </a:p>
          <a:p>
            <a:pPr>
              <a:buNone/>
            </a:pPr>
            <a:r>
              <a:rPr lang="fa-IR" sz="2000" dirty="0" smtClean="0">
                <a:latin typeface="Calibri" pitchFamily="34" charset="0"/>
                <a:cs typeface="B Yagut" pitchFamily="2" charset="-78"/>
              </a:rPr>
              <a:t> ترشحات بدن فرد فوت شده به صورت غسال</a:t>
            </a:r>
          </a:p>
          <a:p>
            <a:pPr>
              <a:buNone/>
            </a:pPr>
            <a:r>
              <a:rPr lang="fa-IR" sz="2000" dirty="0" smtClean="0">
                <a:latin typeface="Calibri" pitchFamily="34" charset="0"/>
                <a:cs typeface="B Yagut" pitchFamily="2" charset="-78"/>
              </a:rPr>
              <a:t> احتمال برود، توصیه می شود.</a:t>
            </a:r>
            <a:endParaRPr lang="en-US" sz="2000" dirty="0" smtClean="0">
              <a:latin typeface="Calibri" pitchFamily="34" charset="0"/>
              <a:cs typeface="B Yagut" pitchFamily="2" charset="-78"/>
            </a:endParaRPr>
          </a:p>
          <a:p>
            <a:endParaRPr lang="fa-IR" sz="2000" dirty="0">
              <a:cs typeface="B Yagut" pitchFamily="2" charset="-78"/>
            </a:endParaRPr>
          </a:p>
        </p:txBody>
      </p:sp>
      <p:pic>
        <p:nvPicPr>
          <p:cNvPr id="4" name="Picture 6" descr="https://encrypted-tbn0.gstatic.com/images?q=tbn:ANd9GcTsgb0DU_wjTS-CGbg-wel5dxrjFaFwMtVI2HPo9OThEbLAS4FR1w"/>
          <p:cNvPicPr>
            <a:picLocks noChangeAspect="1" noChangeArrowheads="1"/>
          </p:cNvPicPr>
          <p:nvPr/>
        </p:nvPicPr>
        <p:blipFill>
          <a:blip r:embed="rId3" cstate="print"/>
          <a:srcRect/>
          <a:stretch>
            <a:fillRect/>
          </a:stretch>
        </p:blipFill>
        <p:spPr bwMode="auto">
          <a:xfrm>
            <a:off x="533400" y="1524000"/>
            <a:ext cx="2743200" cy="4419600"/>
          </a:xfrm>
          <a:prstGeom prst="rect">
            <a:avLst/>
          </a:prstGeom>
          <a:noFill/>
          <a:ln w="9525">
            <a:noFill/>
            <a:miter lim="800000"/>
            <a:headEnd/>
            <a:tailEnd/>
          </a:ln>
        </p:spPr>
      </p:pic>
      <p:pic>
        <p:nvPicPr>
          <p:cNvPr id="5" name="~PP797.WAV">
            <a:hlinkClick r:id="" action="ppaction://media"/>
          </p:cNvPr>
          <p:cNvPicPr>
            <a:picLocks noRot="1" noChangeAspect="1"/>
          </p:cNvPicPr>
          <p:nvPr>
            <a:wavAudioFile r:embed="rId1" name="~PP797.WAV"/>
          </p:nvPr>
        </p:nvPicPr>
        <p:blipFill>
          <a:blip r:embed="rId4"/>
          <a:stretch>
            <a:fillRect/>
          </a:stretch>
        </p:blipFill>
        <p:spPr>
          <a:xfrm>
            <a:off x="8696325" y="6410325"/>
            <a:ext cx="304800" cy="304800"/>
          </a:xfrm>
          <a:prstGeom prst="rect">
            <a:avLst/>
          </a:prstGeom>
        </p:spPr>
      </p:pic>
    </p:spTree>
  </p:cSld>
  <p:clrMapOvr>
    <a:masterClrMapping/>
  </p:clrMapOvr>
  <p:transition advTm="48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b="1" dirty="0" smtClean="0">
                <a:latin typeface="Cambria" pitchFamily="18" charset="0"/>
                <a:cs typeface="B Yagut" pitchFamily="2" charset="-78"/>
              </a:rPr>
              <a:t>حساسیت و پایدار ویروس ابولا </a:t>
            </a:r>
            <a:br>
              <a:rPr lang="fa-IR" sz="2800" b="1" dirty="0" smtClean="0">
                <a:latin typeface="Cambria" pitchFamily="18" charset="0"/>
                <a:cs typeface="B Yagut" pitchFamily="2" charset="-78"/>
              </a:rPr>
            </a:br>
            <a:r>
              <a:rPr lang="fa-IR" sz="2800" b="1" dirty="0" smtClean="0">
                <a:latin typeface="Cambria" pitchFamily="18" charset="0"/>
                <a:cs typeface="B Yagut" pitchFamily="2" charset="-78"/>
              </a:rPr>
              <a:t>در خارج ازبدن ودر برابر موادگندزدا</a:t>
            </a:r>
            <a:r>
              <a:rPr lang="fa-IR" sz="2800" dirty="0" smtClean="0">
                <a:cs typeface="B Yagut" pitchFamily="2" charset="-78"/>
              </a:rPr>
              <a:t/>
            </a:r>
            <a:br>
              <a:rPr lang="fa-IR" sz="2800" dirty="0" smtClean="0">
                <a:cs typeface="B Yagut" pitchFamily="2" charset="-78"/>
              </a:rPr>
            </a:br>
            <a:endParaRPr lang="fa-IR" sz="2800" dirty="0">
              <a:cs typeface="B Yagut" pitchFamily="2" charset="-78"/>
            </a:endParaRPr>
          </a:p>
        </p:txBody>
      </p:sp>
      <p:sp>
        <p:nvSpPr>
          <p:cNvPr id="3" name="Content Placeholder 2"/>
          <p:cNvSpPr>
            <a:spLocks noGrp="1"/>
          </p:cNvSpPr>
          <p:nvPr>
            <p:ph idx="1"/>
          </p:nvPr>
        </p:nvSpPr>
        <p:spPr/>
        <p:txBody>
          <a:bodyPr>
            <a:noAutofit/>
          </a:bodyPr>
          <a:lstStyle/>
          <a:p>
            <a:pPr rtl="0">
              <a:buNone/>
            </a:pPr>
            <a:r>
              <a:rPr lang="fa-IR" sz="2400" dirty="0" smtClean="0">
                <a:latin typeface="Calibri" pitchFamily="34" charset="0"/>
                <a:cs typeface="B Yagut" pitchFamily="2" charset="-78"/>
              </a:rPr>
              <a:t>-ویروس ایبولا با شستشوی دست با</a:t>
            </a:r>
          </a:p>
          <a:p>
            <a:pPr rtl="0">
              <a:buNone/>
            </a:pPr>
            <a:r>
              <a:rPr lang="fa-IR" sz="2400" dirty="0" smtClean="0">
                <a:latin typeface="Calibri" pitchFamily="34" charset="0"/>
                <a:cs typeface="B Yagut" pitchFamily="2" charset="-78"/>
              </a:rPr>
              <a:t> آب و صابون (به میزان کافی) از بین می رود.</a:t>
            </a:r>
          </a:p>
          <a:p>
            <a:pPr rtl="0">
              <a:buNone/>
            </a:pPr>
            <a:r>
              <a:rPr lang="fa-IR" sz="2400" dirty="0" smtClean="0">
                <a:latin typeface="Calibri" pitchFamily="34" charset="0"/>
                <a:cs typeface="B Yagut" pitchFamily="2" charset="-78"/>
              </a:rPr>
              <a:t>- تابش آفتاب نیز آنرا از بین خواهد برد. </a:t>
            </a:r>
          </a:p>
          <a:p>
            <a:pPr rtl="0">
              <a:buNone/>
            </a:pPr>
            <a:r>
              <a:rPr lang="fa-IR" sz="2400" dirty="0" smtClean="0">
                <a:latin typeface="Calibri" pitchFamily="34" charset="0"/>
                <a:cs typeface="B Yagut" pitchFamily="2" charset="-78"/>
              </a:rPr>
              <a:t>اما در شرایط مناسب می تواند ساعت ها </a:t>
            </a:r>
            <a:endParaRPr lang="en-US" sz="2400" dirty="0" smtClean="0">
              <a:latin typeface="Calibri" pitchFamily="34" charset="0"/>
              <a:cs typeface="B Yagut" pitchFamily="2" charset="-78"/>
            </a:endParaRPr>
          </a:p>
          <a:p>
            <a:pPr rtl="0">
              <a:buNone/>
            </a:pPr>
            <a:r>
              <a:rPr lang="en-US" sz="2400" dirty="0" smtClean="0">
                <a:latin typeface="Calibri" pitchFamily="34" charset="0"/>
                <a:cs typeface="B Yagut" pitchFamily="2" charset="-78"/>
              </a:rPr>
              <a:t>.</a:t>
            </a:r>
            <a:r>
              <a:rPr lang="fa-IR" sz="2400" dirty="0" smtClean="0">
                <a:latin typeface="Calibri" pitchFamily="34" charset="0"/>
                <a:cs typeface="B Yagut" pitchFamily="2" charset="-78"/>
              </a:rPr>
              <a:t>بیماری زایی خود را حفظ نماید</a:t>
            </a:r>
          </a:p>
          <a:p>
            <a:r>
              <a:rPr lang="fa-IR" sz="2400" dirty="0" smtClean="0">
                <a:latin typeface="Calibri" pitchFamily="34" charset="0"/>
                <a:cs typeface="B Yagut" pitchFamily="2" charset="-78"/>
              </a:rPr>
              <a:t>یا آب ژاول با رقت 1به 10 و همچنین پودر هیپوکلریت کلسیم حساس بوده و </a:t>
            </a:r>
          </a:p>
          <a:p>
            <a:r>
              <a:rPr lang="fa-IR" sz="2400" dirty="0" smtClean="0">
                <a:latin typeface="Calibri" pitchFamily="34" charset="0"/>
                <a:cs typeface="B Yagut" pitchFamily="2" charset="-78"/>
              </a:rPr>
              <a:t>می توان آنرا با این مواد از بین برد و ضدعفونی انجام داد.</a:t>
            </a:r>
            <a:endParaRPr lang="en-US" sz="2400" dirty="0" smtClean="0">
              <a:latin typeface="Calibri" pitchFamily="34" charset="0"/>
              <a:cs typeface="B Yagut" pitchFamily="2" charset="-78"/>
            </a:endParaRPr>
          </a:p>
          <a:p>
            <a:endParaRPr lang="fa-IR" sz="2400" dirty="0">
              <a:cs typeface="B Yagut" pitchFamily="2" charset="-78"/>
            </a:endParaRPr>
          </a:p>
        </p:txBody>
      </p:sp>
      <p:pic>
        <p:nvPicPr>
          <p:cNvPr id="4" name="Picture 6" descr="https://encrypted-tbn0.gstatic.com/images?q=tbn:ANd9GcQVn5MD7cp_-ckLtOdBJ8dcyFQk-kUkm85k1K3lVGshhdmzwWDdmw">
            <a:hlinkClick r:id="rId3"/>
          </p:cNvPr>
          <p:cNvPicPr>
            <a:picLocks noChangeAspect="1" noChangeArrowheads="1"/>
          </p:cNvPicPr>
          <p:nvPr/>
        </p:nvPicPr>
        <p:blipFill>
          <a:blip r:embed="rId4" cstate="print"/>
          <a:srcRect/>
          <a:stretch>
            <a:fillRect/>
          </a:stretch>
        </p:blipFill>
        <p:spPr bwMode="auto">
          <a:xfrm>
            <a:off x="381000" y="1447800"/>
            <a:ext cx="1981201" cy="2286000"/>
          </a:xfrm>
          <a:prstGeom prst="rect">
            <a:avLst/>
          </a:prstGeom>
          <a:noFill/>
          <a:ln w="9525">
            <a:noFill/>
            <a:miter lim="800000"/>
            <a:headEnd/>
            <a:tailEnd/>
          </a:ln>
        </p:spPr>
      </p:pic>
      <p:pic>
        <p:nvPicPr>
          <p:cNvPr id="5" name="~PP3625.WAV">
            <a:hlinkClick r:id="" action="ppaction://media"/>
          </p:cNvPr>
          <p:cNvPicPr>
            <a:picLocks noRot="1" noChangeAspect="1"/>
          </p:cNvPicPr>
          <p:nvPr>
            <a:wavAudioFile r:embed="rId1" name="~PP3625.WAV"/>
          </p:nvPr>
        </p:nvPicPr>
        <p:blipFill>
          <a:blip r:embed="rId5"/>
          <a:stretch>
            <a:fillRect/>
          </a:stretch>
        </p:blipFill>
        <p:spPr>
          <a:xfrm>
            <a:off x="8696325" y="6410325"/>
            <a:ext cx="304800" cy="304800"/>
          </a:xfrm>
          <a:prstGeom prst="rect">
            <a:avLst/>
          </a:prstGeom>
        </p:spPr>
      </p:pic>
    </p:spTree>
  </p:cSld>
  <p:clrMapOvr>
    <a:masterClrMapping/>
  </p:clrMapOvr>
  <p:transition advTm="3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b="1" dirty="0" smtClean="0">
                <a:cs typeface="B Yagut" pitchFamily="2" charset="-78"/>
              </a:rPr>
              <a:t>راه های مقابله با همه گیری های ابولا</a:t>
            </a:r>
            <a:r>
              <a:rPr lang="en-US" sz="2800" dirty="0" smtClean="0">
                <a:cs typeface="B Yagut" pitchFamily="2" charset="-78"/>
              </a:rPr>
              <a:t/>
            </a:r>
            <a:br>
              <a:rPr lang="en-US" sz="2800" dirty="0" smtClean="0">
                <a:cs typeface="B Yagut" pitchFamily="2" charset="-78"/>
              </a:rPr>
            </a:br>
            <a:endParaRPr lang="en-US" sz="2800" dirty="0">
              <a:cs typeface="B Yagut" pitchFamily="2" charset="-78"/>
            </a:endParaRPr>
          </a:p>
        </p:txBody>
      </p:sp>
      <p:sp>
        <p:nvSpPr>
          <p:cNvPr id="3" name="Content Placeholder 2"/>
          <p:cNvSpPr>
            <a:spLocks noGrp="1"/>
          </p:cNvSpPr>
          <p:nvPr>
            <p:ph idx="1"/>
          </p:nvPr>
        </p:nvSpPr>
        <p:spPr/>
        <p:txBody>
          <a:bodyPr>
            <a:normAutofit/>
          </a:bodyPr>
          <a:lstStyle/>
          <a:p>
            <a:pPr algn="r">
              <a:lnSpc>
                <a:spcPct val="150000"/>
              </a:lnSpc>
              <a:buNone/>
            </a:pPr>
            <a:r>
              <a:rPr lang="fa-IR" sz="2800" dirty="0" smtClean="0">
                <a:cs typeface="B Yagut" pitchFamily="2" charset="-78"/>
              </a:rPr>
              <a:t>1-کشف و تشخیص سریع بیماران جهت ایزوله نمود</a:t>
            </a:r>
          </a:p>
          <a:p>
            <a:pPr algn="r">
              <a:lnSpc>
                <a:spcPct val="150000"/>
              </a:lnSpc>
              <a:buNone/>
            </a:pPr>
            <a:r>
              <a:rPr lang="fa-IR" sz="2800" dirty="0" smtClean="0">
                <a:cs typeface="B Yagut" pitchFamily="2" charset="-78"/>
              </a:rPr>
              <a:t>2-شناسایی سریع تماس یافتگان و تحت نظر بالینی نزدیک داشتن و محدود نمودن جابجایی آن ها</a:t>
            </a:r>
          </a:p>
          <a:p>
            <a:pPr algn="r">
              <a:lnSpc>
                <a:spcPct val="150000"/>
              </a:lnSpc>
              <a:buNone/>
            </a:pPr>
            <a:r>
              <a:rPr lang="fa-IR" sz="2800" dirty="0" smtClean="0">
                <a:cs typeface="B Yagut" pitchFamily="2" charset="-78"/>
              </a:rPr>
              <a:t>3-رعایت دقیق موازین کنترل عفونت اختصاصی و بهداشت محیط در برخورد با بیمار و اجساد ابولایی</a:t>
            </a:r>
          </a:p>
          <a:p>
            <a:pPr algn="r">
              <a:lnSpc>
                <a:spcPct val="150000"/>
              </a:lnSpc>
              <a:buNone/>
            </a:pPr>
            <a:r>
              <a:rPr lang="fa-IR" sz="2800" dirty="0" smtClean="0">
                <a:cs typeface="B Yagut" pitchFamily="2" charset="-78"/>
              </a:rPr>
              <a:t>4-رعایت احتیاطات استاندارد در برابر همه بیماران بالینی ابولا</a:t>
            </a:r>
            <a:endParaRPr lang="en-US" sz="2800" dirty="0">
              <a:cs typeface="B Yagut" pitchFamily="2" charset="-78"/>
            </a:endParaRPr>
          </a:p>
        </p:txBody>
      </p:sp>
      <p:pic>
        <p:nvPicPr>
          <p:cNvPr id="4" name="~PP3583.WAV">
            <a:hlinkClick r:id="" action="ppaction://media"/>
          </p:cNvPr>
          <p:cNvPicPr>
            <a:picLocks noRot="1" noChangeAspect="1"/>
          </p:cNvPicPr>
          <p:nvPr>
            <a:wavAudioFile r:embed="rId1" name="~PP3583.WAV"/>
          </p:nvPr>
        </p:nvPicPr>
        <p:blipFill>
          <a:blip r:embed="rId3"/>
          <a:stretch>
            <a:fillRect/>
          </a:stretch>
        </p:blipFill>
        <p:spPr>
          <a:xfrm>
            <a:off x="8696325" y="6410325"/>
            <a:ext cx="304800" cy="304800"/>
          </a:xfrm>
          <a:prstGeom prst="rect">
            <a:avLst/>
          </a:prstGeom>
        </p:spPr>
      </p:pic>
    </p:spTree>
  </p:cSld>
  <p:clrMapOvr>
    <a:masterClrMapping/>
  </p:clrMapOvr>
  <p:transition advTm="20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نتیجه گیری</a:t>
            </a:r>
            <a:endParaRPr lang="en-US" sz="4000" b="1" dirty="0">
              <a:cs typeface="B Yagut" pitchFamily="2" charset="-78"/>
            </a:endParaRPr>
          </a:p>
        </p:txBody>
      </p:sp>
      <p:sp>
        <p:nvSpPr>
          <p:cNvPr id="3" name="Content Placeholder 2"/>
          <p:cNvSpPr>
            <a:spLocks noGrp="1"/>
          </p:cNvSpPr>
          <p:nvPr>
            <p:ph idx="1"/>
          </p:nvPr>
        </p:nvSpPr>
        <p:spPr/>
        <p:txBody>
          <a:bodyPr>
            <a:noAutofit/>
          </a:bodyPr>
          <a:lstStyle/>
          <a:p>
            <a:pPr algn="r">
              <a:lnSpc>
                <a:spcPct val="150000"/>
              </a:lnSpc>
              <a:buNone/>
            </a:pPr>
            <a:r>
              <a:rPr lang="fa-IR" sz="2400" b="1" dirty="0" smtClean="0">
                <a:cs typeface="B Yagut" pitchFamily="2" charset="-78"/>
              </a:rPr>
              <a:t>بیماری ابولا :</a:t>
            </a:r>
            <a:r>
              <a:rPr lang="fa-IR" sz="2400" dirty="0" smtClean="0">
                <a:cs typeface="B Yagut" pitchFamily="2" charset="-78"/>
              </a:rPr>
              <a:t>یک بیماری مشترک بین انسان وحیوان بوده که بیش از 90درصد مبتلایان آن جان خود را از دست می دهند.</a:t>
            </a:r>
          </a:p>
          <a:p>
            <a:pPr algn="r">
              <a:lnSpc>
                <a:spcPct val="150000"/>
              </a:lnSpc>
              <a:buNone/>
            </a:pPr>
            <a:r>
              <a:rPr lang="fa-IR" sz="2400" b="1" dirty="0" smtClean="0">
                <a:cs typeface="B Yagut" pitchFamily="2" charset="-78"/>
              </a:rPr>
              <a:t>بطورکلی:</a:t>
            </a:r>
            <a:r>
              <a:rPr lang="fa-IR" sz="2400" dirty="0" smtClean="0">
                <a:cs typeface="B Yagut" pitchFamily="2" charset="-78"/>
              </a:rPr>
              <a:t> تمام افرادی که 21روز گذشته به منطقه آندمیک  سفر کرده اند از نظر ابتلا به ابولا بررسی شوند.</a:t>
            </a:r>
          </a:p>
          <a:p>
            <a:pPr algn="r">
              <a:lnSpc>
                <a:spcPct val="150000"/>
              </a:lnSpc>
              <a:buNone/>
            </a:pPr>
            <a:r>
              <a:rPr lang="fa-IR" sz="2400" b="1" dirty="0" smtClean="0">
                <a:cs typeface="B Yagut" pitchFamily="2" charset="-78"/>
              </a:rPr>
              <a:t>مهمترین راه پیشگیری </a:t>
            </a:r>
            <a:r>
              <a:rPr lang="fa-IR" sz="2400" dirty="0" smtClean="0">
                <a:cs typeface="B Yagut" pitchFamily="2" charset="-78"/>
              </a:rPr>
              <a:t>از ابتلا به ابولا:- استفاده صحیح واصولی از وسایل حفاظت فردی هنگام مراقبت بیماران می باشد.</a:t>
            </a:r>
          </a:p>
          <a:p>
            <a:pPr algn="r">
              <a:lnSpc>
                <a:spcPct val="150000"/>
              </a:lnSpc>
              <a:buNone/>
            </a:pPr>
            <a:r>
              <a:rPr lang="fa-IR" sz="2400" b="1" dirty="0" smtClean="0">
                <a:cs typeface="B Yagut" pitchFamily="2" charset="-78"/>
              </a:rPr>
              <a:t>برای پیشگیری :</a:t>
            </a:r>
            <a:r>
              <a:rPr lang="fa-IR" sz="2400" dirty="0" smtClean="0">
                <a:cs typeface="B Yagut" pitchFamily="2" charset="-78"/>
              </a:rPr>
              <a:t>از ابولا 7نوع واکسن و درمان  علامتی وجود دارد. </a:t>
            </a:r>
          </a:p>
        </p:txBody>
      </p:sp>
      <p:pic>
        <p:nvPicPr>
          <p:cNvPr id="4" name="~PP105.WAV">
            <a:hlinkClick r:id="" action="ppaction://media"/>
          </p:cNvPr>
          <p:cNvPicPr>
            <a:picLocks noRot="1" noChangeAspect="1"/>
          </p:cNvPicPr>
          <p:nvPr>
            <a:wavAudioFile r:embed="rId1" name="~PP105.WAV"/>
          </p:nvPr>
        </p:nvPicPr>
        <p:blipFill>
          <a:blip r:embed="rId3"/>
          <a:stretch>
            <a:fillRect/>
          </a:stretch>
        </p:blipFill>
        <p:spPr>
          <a:xfrm>
            <a:off x="8696325" y="6410325"/>
            <a:ext cx="304800" cy="304800"/>
          </a:xfrm>
          <a:prstGeom prst="rect">
            <a:avLst/>
          </a:prstGeom>
        </p:spPr>
      </p:pic>
    </p:spTree>
  </p:cSld>
  <p:clrMapOvr>
    <a:masterClrMapping/>
  </p:clrMapOvr>
  <p:transition advTm="41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تمرین نظری</a:t>
            </a:r>
            <a:endParaRPr lang="en-US" sz="4000" b="1" dirty="0">
              <a:cs typeface="B Yagut" pitchFamily="2" charset="-78"/>
            </a:endParaRPr>
          </a:p>
        </p:txBody>
      </p:sp>
      <p:sp>
        <p:nvSpPr>
          <p:cNvPr id="3" name="Content Placeholder 2"/>
          <p:cNvSpPr>
            <a:spLocks noGrp="1"/>
          </p:cNvSpPr>
          <p:nvPr>
            <p:ph idx="1"/>
          </p:nvPr>
        </p:nvSpPr>
        <p:spPr/>
        <p:txBody>
          <a:bodyPr>
            <a:normAutofit fontScale="70000" lnSpcReduction="20000"/>
          </a:bodyPr>
          <a:lstStyle/>
          <a:p>
            <a:pPr algn="r">
              <a:lnSpc>
                <a:spcPct val="150000"/>
              </a:lnSpc>
              <a:buNone/>
            </a:pPr>
            <a:r>
              <a:rPr lang="fa-IR" dirty="0" smtClean="0">
                <a:cs typeface="B Yagut" pitchFamily="2" charset="-78"/>
              </a:rPr>
              <a:t>1-تعریف بیماری ابولا ومنشاي آن را توضیح دهید </a:t>
            </a:r>
          </a:p>
          <a:p>
            <a:pPr algn="r">
              <a:lnSpc>
                <a:spcPct val="150000"/>
              </a:lnSpc>
              <a:buNone/>
            </a:pPr>
            <a:r>
              <a:rPr lang="fa-IR" dirty="0" smtClean="0">
                <a:cs typeface="B Yagut" pitchFamily="2" charset="-78"/>
              </a:rPr>
              <a:t>2-علائم ونشانه های بیماری خون ریزی دهنده ابولا را بیان کنید؟</a:t>
            </a:r>
          </a:p>
          <a:p>
            <a:pPr algn="r">
              <a:lnSpc>
                <a:spcPct val="150000"/>
              </a:lnSpc>
              <a:buNone/>
            </a:pPr>
            <a:r>
              <a:rPr lang="fa-IR" dirty="0" smtClean="0">
                <a:cs typeface="B Yagut" pitchFamily="2" charset="-78"/>
              </a:rPr>
              <a:t>3-اپیدمیوژی بیماری خون ریزی دهنده ابولا را شرح دهید؟ </a:t>
            </a:r>
          </a:p>
          <a:p>
            <a:pPr algn="r">
              <a:lnSpc>
                <a:spcPct val="150000"/>
              </a:lnSpc>
              <a:buNone/>
            </a:pPr>
            <a:r>
              <a:rPr lang="fa-IR" dirty="0" smtClean="0">
                <a:cs typeface="B Yagut" pitchFamily="2" charset="-78"/>
              </a:rPr>
              <a:t>4-راه های انتقال بیماری خونریزی دهنده ابولا را بنویسید؟</a:t>
            </a:r>
          </a:p>
          <a:p>
            <a:pPr algn="r">
              <a:lnSpc>
                <a:spcPct val="150000"/>
              </a:lnSpc>
              <a:buNone/>
            </a:pPr>
            <a:r>
              <a:rPr lang="fa-IR" dirty="0" smtClean="0">
                <a:cs typeface="B Yagut" pitchFamily="2" charset="-78"/>
              </a:rPr>
              <a:t>5- مواجهه پر خطر در زمینه بیماری ابولا را توضیح دهید؟</a:t>
            </a:r>
          </a:p>
          <a:p>
            <a:pPr algn="r">
              <a:lnSpc>
                <a:spcPct val="150000"/>
              </a:lnSpc>
              <a:buNone/>
            </a:pPr>
            <a:r>
              <a:rPr lang="fa-IR" dirty="0" smtClean="0">
                <a:cs typeface="B Yagut" pitchFamily="2" charset="-78"/>
              </a:rPr>
              <a:t>6- راه های مقابله با همه گیری های ابولا را توضیح دهید؟</a:t>
            </a:r>
          </a:p>
          <a:p>
            <a:pPr algn="r">
              <a:lnSpc>
                <a:spcPct val="150000"/>
              </a:lnSpc>
              <a:buNone/>
            </a:pPr>
            <a:r>
              <a:rPr lang="fa-IR" dirty="0" smtClean="0">
                <a:cs typeface="B Yagut" pitchFamily="2" charset="-78"/>
              </a:rPr>
              <a:t>7- ابولای مشکوک را تعریف کرده و 4مورد از علائم آن را بنویسید؟.</a:t>
            </a:r>
          </a:p>
          <a:p>
            <a:pPr algn="r">
              <a:lnSpc>
                <a:spcPct val="150000"/>
              </a:lnSpc>
              <a:buNone/>
            </a:pPr>
            <a:r>
              <a:rPr lang="fa-IR" dirty="0" smtClean="0">
                <a:cs typeface="B Yagut" pitchFamily="2" charset="-78"/>
              </a:rPr>
              <a:t>8– حساسیت و مقاومت ویروس ابولا به مواد گندزدا چگونه است ؟</a:t>
            </a:r>
            <a:endParaRPr lang="en-US" dirty="0"/>
          </a:p>
        </p:txBody>
      </p:sp>
      <p:pic>
        <p:nvPicPr>
          <p:cNvPr id="4" name="~PP522.WAV">
            <a:hlinkClick r:id="" action="ppaction://media"/>
          </p:cNvPr>
          <p:cNvPicPr>
            <a:picLocks noRot="1" noChangeAspect="1"/>
          </p:cNvPicPr>
          <p:nvPr>
            <a:wavAudioFile r:embed="rId1" name="~PP522.WAV"/>
          </p:nvPr>
        </p:nvPicPr>
        <p:blipFill>
          <a:blip r:embed="rId3"/>
          <a:stretch>
            <a:fillRect/>
          </a:stretch>
        </p:blipFill>
        <p:spPr>
          <a:xfrm>
            <a:off x="8696325" y="6410325"/>
            <a:ext cx="304800" cy="304800"/>
          </a:xfrm>
          <a:prstGeom prst="rect">
            <a:avLst/>
          </a:prstGeom>
        </p:spPr>
      </p:pic>
    </p:spTree>
  </p:cSld>
  <p:clrMapOvr>
    <a:masterClrMapping/>
  </p:clrMapOvr>
  <p:transition advTm="8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pPr algn="ctr"/>
            <a:r>
              <a:rPr lang="fa-IR" sz="4000" dirty="0" smtClean="0">
                <a:cs typeface="B Yagut" pitchFamily="2" charset="-78"/>
              </a:rPr>
              <a:t>منابع</a:t>
            </a:r>
          </a:p>
        </p:txBody>
      </p:sp>
      <p:sp>
        <p:nvSpPr>
          <p:cNvPr id="29699" name="Content Placeholder 2"/>
          <p:cNvSpPr>
            <a:spLocks noGrp="1"/>
          </p:cNvSpPr>
          <p:nvPr>
            <p:ph idx="1"/>
          </p:nvPr>
        </p:nvSpPr>
        <p:spPr/>
        <p:txBody>
          <a:bodyPr>
            <a:normAutofit/>
          </a:bodyPr>
          <a:lstStyle/>
          <a:p>
            <a:pPr algn="r">
              <a:buFont typeface="Arial" pitchFamily="34" charset="0"/>
              <a:buNone/>
            </a:pPr>
            <a:r>
              <a:rPr lang="fa-IR" sz="2800" dirty="0" smtClean="0">
                <a:cs typeface="B Yagut" pitchFamily="2" charset="-78"/>
              </a:rPr>
              <a:t>راهنمای مراقبت بیماری ابولا وزارت بهداشت،درمان وآموزش</a:t>
            </a:r>
            <a:endParaRPr lang="en-US" sz="2800" dirty="0" smtClean="0">
              <a:cs typeface="B Yagut" pitchFamily="2" charset="-78"/>
            </a:endParaRPr>
          </a:p>
          <a:p>
            <a:pPr algn="r">
              <a:buFont typeface="Arial" pitchFamily="34" charset="0"/>
              <a:buNone/>
            </a:pPr>
            <a:r>
              <a:rPr lang="en-US" sz="2800" dirty="0" smtClean="0">
                <a:cs typeface="B Yagut" pitchFamily="2" charset="-78"/>
              </a:rPr>
              <a:t>1393</a:t>
            </a:r>
            <a:r>
              <a:rPr lang="fa-IR" sz="2800" dirty="0" smtClean="0">
                <a:cs typeface="B Yagut" pitchFamily="2" charset="-78"/>
              </a:rPr>
              <a:t>ویرایش اول – مهر</a:t>
            </a:r>
          </a:p>
          <a:p>
            <a:pPr algn="r">
              <a:buFont typeface="Arial" pitchFamily="34" charset="0"/>
              <a:buNone/>
            </a:pPr>
            <a:r>
              <a:rPr lang="fa-IR" sz="2800" dirty="0" smtClean="0">
                <a:cs typeface="B Yagut" pitchFamily="2" charset="-78"/>
              </a:rPr>
              <a:t>- پاور های آموزش پرستاران دکترفرهاد قمصری</a:t>
            </a:r>
          </a:p>
          <a:p>
            <a:pPr algn="r">
              <a:buFont typeface="Arial" pitchFamily="34" charset="0"/>
              <a:buNone/>
            </a:pPr>
            <a:r>
              <a:rPr lang="fa-IR" sz="2800" dirty="0" smtClean="0">
                <a:cs typeface="B Yagut" pitchFamily="2" charset="-78"/>
              </a:rPr>
              <a:t>- کتب آموزش بهورزی</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eaLnBrk="1" hangingPunct="1"/>
            <a:r>
              <a:rPr lang="fa-IR" sz="4000" dirty="0" smtClean="0">
                <a:cs typeface="B Yagut" pitchFamily="2" charset="-78"/>
              </a:rPr>
              <a:t>نظرات وپیشنهادات</a:t>
            </a:r>
            <a:endParaRPr lang="en-US" sz="4000" dirty="0" smtClean="0">
              <a:cs typeface="B Yagut" pitchFamily="2" charset="-78"/>
            </a:endParaRPr>
          </a:p>
        </p:txBody>
      </p:sp>
      <p:sp>
        <p:nvSpPr>
          <p:cNvPr id="38915" name="Content Placeholder 2"/>
          <p:cNvSpPr>
            <a:spLocks noGrp="1"/>
          </p:cNvSpPr>
          <p:nvPr>
            <p:ph idx="1"/>
          </p:nvPr>
        </p:nvSpPr>
        <p:spPr/>
        <p:txBody>
          <a:bodyPr/>
          <a:lstStyle/>
          <a:p>
            <a:pPr algn="ctr" eaLnBrk="1" hangingPunct="1">
              <a:buFont typeface="Arial" pitchFamily="34" charset="0"/>
              <a:buNone/>
            </a:pPr>
            <a:r>
              <a:rPr lang="fa-IR" dirty="0" smtClean="0">
                <a:cs typeface="B Yagut" pitchFamily="2" charset="-78"/>
                <a:hlinkClick r:id="rId3"/>
              </a:rPr>
              <a:t>لطفا نظرات وپیشنهادات خود پیرامون این مبحث رابه آدرس زیرارسال کنید.</a:t>
            </a:r>
          </a:p>
          <a:p>
            <a:pPr algn="ctr" eaLnBrk="1" hangingPunct="1">
              <a:buFont typeface="Arial" pitchFamily="34" charset="0"/>
              <a:buNone/>
            </a:pPr>
            <a:endParaRPr lang="fa-IR" dirty="0" smtClean="0">
              <a:cs typeface="B Yagut" pitchFamily="2" charset="-78"/>
              <a:hlinkClick r:id="rId3"/>
            </a:endParaRPr>
          </a:p>
          <a:p>
            <a:pPr algn="ctr" eaLnBrk="1" hangingPunct="1">
              <a:buFont typeface="Arial" pitchFamily="34" charset="0"/>
              <a:buNone/>
            </a:pPr>
            <a:r>
              <a:rPr lang="fa-IR" dirty="0" smtClean="0">
                <a:cs typeface="B Yagut" pitchFamily="2" charset="-78"/>
                <a:hlinkClick r:id="rId3"/>
              </a:rPr>
              <a:t>دانشگاه علوم پزشکی وخدمات بهداشتی درمانی زاهدان</a:t>
            </a:r>
          </a:p>
          <a:p>
            <a:pPr algn="ctr" eaLnBrk="1" hangingPunct="1">
              <a:buNone/>
            </a:pPr>
            <a:r>
              <a:rPr lang="en-US" dirty="0" smtClean="0">
                <a:cs typeface="B Yagut" pitchFamily="2" charset="-78"/>
                <a:hlinkClick r:id="rId3"/>
              </a:rPr>
              <a:t>Zahedan.behvarz@zaums.ac.ir</a:t>
            </a:r>
            <a:endParaRPr lang="fa-IR" dirty="0" smtClean="0">
              <a:cs typeface="B Yagut" pitchFamily="2" charset="-78"/>
              <a:hlinkClick r:id="rId3"/>
            </a:endParaRPr>
          </a:p>
        </p:txBody>
      </p:sp>
      <p:pic>
        <p:nvPicPr>
          <p:cNvPr id="4" name="~PP1379.WAV">
            <a:hlinkClick r:id="" action="ppaction://media"/>
          </p:cNvPr>
          <p:cNvPicPr>
            <a:picLocks noRot="1" noChangeAspect="1"/>
          </p:cNvPicPr>
          <p:nvPr>
            <a:wavAudioFile r:embed="rId1" name="~PP1379.WAV"/>
          </p:nvPr>
        </p:nvPicPr>
        <p:blipFill>
          <a:blip r:embed="rId4"/>
          <a:stretch>
            <a:fillRect/>
          </a:stretch>
        </p:blipFill>
        <p:spPr>
          <a:xfrm>
            <a:off x="8696325" y="6410325"/>
            <a:ext cx="304800" cy="304800"/>
          </a:xfrm>
          <a:prstGeom prst="rect">
            <a:avLst/>
          </a:prstGeom>
        </p:spPr>
      </p:pic>
    </p:spTree>
  </p:cSld>
  <p:clrMapOvr>
    <a:masterClrMapping/>
  </p:clrMapOvr>
  <p:transition advTm="9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87"/>
          </a:xfrm>
        </p:spPr>
        <p:txBody>
          <a:bodyPr>
            <a:normAutofit fontScale="90000"/>
          </a:bodyPr>
          <a:lstStyle/>
          <a:p>
            <a:pPr eaLnBrk="1" hangingPunct="1">
              <a:defRPr/>
            </a:pPr>
            <a:r>
              <a:rPr lang="fa-IR" b="1" dirty="0" smtClean="0">
                <a:cs typeface="B Yagut" pitchFamily="2" charset="-78"/>
              </a:rPr>
              <a:t/>
            </a:r>
            <a:br>
              <a:rPr lang="fa-IR" b="1" dirty="0" smtClean="0">
                <a:cs typeface="B Yagut" pitchFamily="2" charset="-78"/>
              </a:rPr>
            </a:br>
            <a:r>
              <a:rPr lang="fa-IR" b="1" dirty="0" smtClean="0">
                <a:cs typeface="B Yagut" pitchFamily="2" charset="-78"/>
              </a:rPr>
              <a:t>فهرست عناوین</a:t>
            </a:r>
            <a:br>
              <a:rPr lang="fa-IR" b="1" dirty="0" smtClean="0">
                <a:cs typeface="B Yagut" pitchFamily="2" charset="-78"/>
              </a:rPr>
            </a:br>
            <a:endParaRPr lang="fa-IR" b="1" dirty="0">
              <a:cs typeface="B Yagut" pitchFamily="2" charset="-78"/>
            </a:endParaRPr>
          </a:p>
        </p:txBody>
      </p:sp>
      <p:sp>
        <p:nvSpPr>
          <p:cNvPr id="5123" name="Content Placeholder 3"/>
          <p:cNvSpPr>
            <a:spLocks noGrp="1"/>
          </p:cNvSpPr>
          <p:nvPr>
            <p:ph idx="1"/>
          </p:nvPr>
        </p:nvSpPr>
        <p:spPr/>
        <p:txBody>
          <a:bodyPr>
            <a:normAutofit/>
          </a:bodyPr>
          <a:lstStyle/>
          <a:p>
            <a:pPr>
              <a:lnSpc>
                <a:spcPct val="150000"/>
              </a:lnSpc>
              <a:buNone/>
            </a:pPr>
            <a:r>
              <a:rPr lang="fa-IR" sz="2400" dirty="0" smtClean="0">
                <a:cs typeface="B Yagut" pitchFamily="2" charset="-78"/>
              </a:rPr>
              <a:t>- تعریف بیماری ابولا.</a:t>
            </a:r>
          </a:p>
          <a:p>
            <a:pPr>
              <a:lnSpc>
                <a:spcPct val="150000"/>
              </a:lnSpc>
              <a:buNone/>
            </a:pPr>
            <a:r>
              <a:rPr lang="fa-IR" sz="2400" dirty="0" smtClean="0">
                <a:cs typeface="B Yagut" pitchFamily="2" charset="-78"/>
              </a:rPr>
              <a:t>-اپیدمیولوژی  بیماری ابولا</a:t>
            </a:r>
          </a:p>
          <a:p>
            <a:pPr>
              <a:lnSpc>
                <a:spcPct val="150000"/>
              </a:lnSpc>
              <a:buNone/>
            </a:pPr>
            <a:r>
              <a:rPr lang="fa-IR" sz="2400" dirty="0" smtClean="0">
                <a:cs typeface="B Yagut" pitchFamily="2" charset="-78"/>
              </a:rPr>
              <a:t>-نشانه های بیماری ابولا.</a:t>
            </a:r>
          </a:p>
          <a:p>
            <a:pPr>
              <a:lnSpc>
                <a:spcPct val="150000"/>
              </a:lnSpc>
              <a:buNone/>
            </a:pPr>
            <a:r>
              <a:rPr lang="fa-IR" sz="2400" dirty="0" smtClean="0">
                <a:cs typeface="B Yagut" pitchFamily="2" charset="-78"/>
              </a:rPr>
              <a:t>-دوره کمون ودوره واگیری ابولا</a:t>
            </a:r>
          </a:p>
          <a:p>
            <a:pPr>
              <a:lnSpc>
                <a:spcPct val="150000"/>
              </a:lnSpc>
              <a:buNone/>
            </a:pPr>
            <a:r>
              <a:rPr lang="fa-IR" sz="2400" dirty="0" smtClean="0">
                <a:cs typeface="B Yagut" pitchFamily="2" charset="-78"/>
              </a:rPr>
              <a:t>-راه های انتقال بیماری ابولا</a:t>
            </a:r>
          </a:p>
          <a:p>
            <a:pPr>
              <a:lnSpc>
                <a:spcPct val="150000"/>
              </a:lnSpc>
              <a:buNone/>
            </a:pPr>
            <a:r>
              <a:rPr lang="fa-IR" sz="2400" dirty="0" smtClean="0">
                <a:cs typeface="B Yagut" pitchFamily="2" charset="-78"/>
              </a:rPr>
              <a:t>-حساسیت ویروس ابولا نسبت به مواد گندزدا</a:t>
            </a:r>
          </a:p>
          <a:p>
            <a:pPr>
              <a:lnSpc>
                <a:spcPct val="150000"/>
              </a:lnSpc>
              <a:buNone/>
            </a:pPr>
            <a:r>
              <a:rPr lang="fa-IR" sz="2400" dirty="0" smtClean="0">
                <a:cs typeface="B Yagut" pitchFamily="2" charset="-78"/>
              </a:rPr>
              <a:t>-راه های مراقبت و پیشگیری بیماری ابولا</a:t>
            </a:r>
          </a:p>
        </p:txBody>
      </p:sp>
      <p:pic>
        <p:nvPicPr>
          <p:cNvPr id="5" name="~PP3875.WAV">
            <a:hlinkClick r:id="" action="ppaction://media"/>
          </p:cNvPr>
          <p:cNvPicPr>
            <a:picLocks noRot="1" noChangeAspect="1"/>
          </p:cNvPicPr>
          <p:nvPr>
            <a:wavAudioFile r:embed="rId1" name="~PP3875.WAV"/>
          </p:nvPr>
        </p:nvPicPr>
        <p:blipFill>
          <a:blip r:embed="rId3"/>
          <a:stretch>
            <a:fillRect/>
          </a:stretch>
        </p:blipFill>
        <p:spPr>
          <a:xfrm>
            <a:off x="8696325" y="6410325"/>
            <a:ext cx="304800" cy="304800"/>
          </a:xfrm>
          <a:prstGeom prst="rect">
            <a:avLst/>
          </a:prstGeom>
        </p:spPr>
      </p:pic>
    </p:spTree>
  </p:cSld>
  <p:clrMapOvr>
    <a:masterClrMapping/>
  </p:clrMapOvr>
  <p:transition advTm="20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مقدمه</a:t>
            </a:r>
            <a:endParaRPr lang="en-US" sz="4000" b="1" dirty="0">
              <a:cs typeface="B Yagut" pitchFamily="2" charset="-78"/>
            </a:endParaRPr>
          </a:p>
        </p:txBody>
      </p:sp>
      <p:sp>
        <p:nvSpPr>
          <p:cNvPr id="3" name="Content Placeholder 2"/>
          <p:cNvSpPr>
            <a:spLocks noGrp="1"/>
          </p:cNvSpPr>
          <p:nvPr>
            <p:ph idx="1"/>
          </p:nvPr>
        </p:nvSpPr>
        <p:spPr>
          <a:xfrm>
            <a:off x="457200" y="1219200"/>
            <a:ext cx="8229600" cy="4906963"/>
          </a:xfrm>
        </p:spPr>
        <p:txBody>
          <a:bodyPr>
            <a:noAutofit/>
          </a:bodyPr>
          <a:lstStyle/>
          <a:p>
            <a:pPr>
              <a:lnSpc>
                <a:spcPct val="200000"/>
              </a:lnSpc>
              <a:buNone/>
            </a:pPr>
            <a:r>
              <a:rPr lang="fa-IR" sz="2800" dirty="0" smtClean="0">
                <a:cs typeface="B Yagut" pitchFamily="2" charset="-78"/>
              </a:rPr>
              <a:t>    تحلیل های ژنتیکی نشان می دهد که اجداد ویروس جدید در غرب آفریقااز کنگو مشتق شده اند.و درعرض چهل سال وجود داشته ،اما فعلا مشخص نیست چه زمان و چگونه وارد غرب آفریقا شده ،اخیراً مطالعه ای منتشر شده است که نشان می دهد که این ویروس حداقل 8 سال قبل در غرب آفریقا در گردش بوده است.</a:t>
            </a:r>
            <a:endParaRPr lang="en-US" sz="2800" dirty="0">
              <a:cs typeface="B Yagut" pitchFamily="2" charset="-78"/>
            </a:endParaRPr>
          </a:p>
        </p:txBody>
      </p:sp>
      <p:pic>
        <p:nvPicPr>
          <p:cNvPr id="6" name="~PP1263.WAV">
            <a:hlinkClick r:id="" action="ppaction://media"/>
          </p:cNvPr>
          <p:cNvPicPr>
            <a:picLocks noRot="1" noChangeAspect="1"/>
          </p:cNvPicPr>
          <p:nvPr>
            <a:wavAudioFile r:embed="rId1" name="~PP1263.WAV"/>
          </p:nvPr>
        </p:nvPicPr>
        <p:blipFill>
          <a:blip r:embed="rId3"/>
          <a:stretch>
            <a:fillRect/>
          </a:stretch>
        </p:blipFill>
        <p:spPr>
          <a:xfrm>
            <a:off x="8696325" y="6410325"/>
            <a:ext cx="304800" cy="304800"/>
          </a:xfrm>
          <a:prstGeom prst="rect">
            <a:avLst/>
          </a:prstGeom>
        </p:spPr>
      </p:pic>
    </p:spTree>
  </p:cSld>
  <p:clrMapOvr>
    <a:masterClrMapping/>
  </p:clrMapOvr>
  <p:transition advTm="30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بیماری ابولا</a:t>
            </a:r>
            <a:endParaRPr lang="en-US" sz="4000" dirty="0"/>
          </a:p>
        </p:txBody>
      </p:sp>
      <p:sp>
        <p:nvSpPr>
          <p:cNvPr id="3" name="Content Placeholder 2"/>
          <p:cNvSpPr>
            <a:spLocks noGrp="1"/>
          </p:cNvSpPr>
          <p:nvPr>
            <p:ph idx="1"/>
          </p:nvPr>
        </p:nvSpPr>
        <p:spPr/>
        <p:txBody>
          <a:bodyPr/>
          <a:lstStyle/>
          <a:p>
            <a:pPr>
              <a:buNone/>
            </a:pPr>
            <a:r>
              <a:rPr lang="fa-IR" sz="2800" dirty="0" smtClean="0">
                <a:cs typeface="B Yagut" pitchFamily="2" charset="-78"/>
              </a:rPr>
              <a:t>یک بیماری مشترک بین انسان وحیوان</a:t>
            </a:r>
          </a:p>
          <a:p>
            <a:pPr>
              <a:buNone/>
            </a:pPr>
            <a:r>
              <a:rPr lang="fa-IR" sz="2800" dirty="0" smtClean="0">
                <a:cs typeface="B Yagut" pitchFamily="2" charset="-78"/>
              </a:rPr>
              <a:t> بوده که بیش از 90درصد مبتلایان</a:t>
            </a:r>
          </a:p>
          <a:p>
            <a:pPr>
              <a:buNone/>
            </a:pPr>
            <a:r>
              <a:rPr lang="fa-IR" sz="2800" dirty="0" smtClean="0">
                <a:cs typeface="B Yagut" pitchFamily="2" charset="-78"/>
              </a:rPr>
              <a:t> آن جان خود را از دست می دهند</a:t>
            </a:r>
            <a:r>
              <a:rPr lang="fa-IR" dirty="0" smtClean="0">
                <a:cs typeface="B Yagut" pitchFamily="2" charset="-78"/>
              </a:rPr>
              <a:t>.</a:t>
            </a:r>
            <a:endParaRPr lang="en-US" dirty="0"/>
          </a:p>
        </p:txBody>
      </p:sp>
      <p:pic>
        <p:nvPicPr>
          <p:cNvPr id="4" name="Picture 2" descr="C:\Users\behvarzi\Desktop\بیمار-ابولا.jpg"/>
          <p:cNvPicPr>
            <a:picLocks noChangeAspect="1" noChangeArrowheads="1"/>
          </p:cNvPicPr>
          <p:nvPr/>
        </p:nvPicPr>
        <p:blipFill>
          <a:blip r:embed="rId3" cstate="print"/>
          <a:srcRect/>
          <a:stretch>
            <a:fillRect/>
          </a:stretch>
        </p:blipFill>
        <p:spPr bwMode="auto">
          <a:xfrm>
            <a:off x="457200" y="1524000"/>
            <a:ext cx="2743200" cy="4267200"/>
          </a:xfrm>
          <a:prstGeom prst="rect">
            <a:avLst/>
          </a:prstGeom>
          <a:noFill/>
        </p:spPr>
      </p:pic>
      <p:pic>
        <p:nvPicPr>
          <p:cNvPr id="5" name="~PP2913.WAV">
            <a:hlinkClick r:id="" action="ppaction://media"/>
          </p:cNvPr>
          <p:cNvPicPr>
            <a:picLocks noRot="1" noChangeAspect="1"/>
          </p:cNvPicPr>
          <p:nvPr>
            <a:wavAudioFile r:embed="rId1" name="~PP2913.WAV"/>
          </p:nvPr>
        </p:nvPicPr>
        <p:blipFill>
          <a:blip r:embed="rId4"/>
          <a:stretch>
            <a:fillRect/>
          </a:stretch>
        </p:blipFill>
        <p:spPr>
          <a:xfrm>
            <a:off x="8696325" y="6410325"/>
            <a:ext cx="304800" cy="304800"/>
          </a:xfrm>
          <a:prstGeom prst="rect">
            <a:avLst/>
          </a:prstGeom>
        </p:spPr>
      </p:pic>
    </p:spTree>
  </p:cSld>
  <p:clrMapOvr>
    <a:masterClrMapping/>
  </p:clrMapOvr>
  <p:transition advTm="13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b="1" dirty="0" smtClean="0">
                <a:latin typeface="B Mitra,Bold"/>
                <a:cs typeface="B Yagut" pitchFamily="2" charset="-78"/>
              </a:rPr>
              <a:t>اپیدمیولوژی بیماری ابولا</a:t>
            </a:r>
            <a:r>
              <a:rPr lang="fa-IR" sz="3200" dirty="0" smtClean="0">
                <a:solidFill>
                  <a:schemeClr val="bg1"/>
                </a:solidFill>
                <a:latin typeface="Calibri" pitchFamily="34" charset="0"/>
                <a:cs typeface="B Yagut" pitchFamily="2" charset="-78"/>
              </a:rPr>
              <a:t/>
            </a:r>
            <a:br>
              <a:rPr lang="fa-IR" sz="3200" dirty="0" smtClean="0">
                <a:solidFill>
                  <a:schemeClr val="bg1"/>
                </a:solidFill>
                <a:latin typeface="Calibri" pitchFamily="34" charset="0"/>
                <a:cs typeface="B Yagut" pitchFamily="2" charset="-78"/>
              </a:rPr>
            </a:br>
            <a:endParaRPr lang="fa-IR" sz="3200" dirty="0">
              <a:cs typeface="B Yagut" pitchFamily="2" charset="-78"/>
            </a:endParaRPr>
          </a:p>
        </p:txBody>
      </p:sp>
      <p:sp>
        <p:nvSpPr>
          <p:cNvPr id="3" name="Content Placeholder 2"/>
          <p:cNvSpPr>
            <a:spLocks noGrp="1"/>
          </p:cNvSpPr>
          <p:nvPr>
            <p:ph idx="1"/>
          </p:nvPr>
        </p:nvSpPr>
        <p:spPr/>
        <p:txBody>
          <a:bodyPr>
            <a:normAutofit/>
          </a:bodyPr>
          <a:lstStyle/>
          <a:p>
            <a:pPr rtl="0" fontAlgn="auto">
              <a:spcBef>
                <a:spcPts val="0"/>
              </a:spcBef>
              <a:spcAft>
                <a:spcPts val="0"/>
              </a:spcAft>
              <a:buNone/>
              <a:defRPr/>
            </a:pPr>
            <a:r>
              <a:rPr lang="fa-IR" dirty="0" smtClean="0">
                <a:cs typeface="B Yagut" pitchFamily="2" charset="-78"/>
              </a:rPr>
              <a:t>در سال 2014 بزرگترین </a:t>
            </a:r>
          </a:p>
          <a:p>
            <a:pPr rtl="0" fontAlgn="auto">
              <a:spcBef>
                <a:spcPts val="0"/>
              </a:spcBef>
              <a:spcAft>
                <a:spcPts val="0"/>
              </a:spcAft>
              <a:buNone/>
              <a:defRPr/>
            </a:pPr>
            <a:r>
              <a:rPr lang="fa-IR" dirty="0" smtClean="0">
                <a:cs typeface="B Yagut" pitchFamily="2" charset="-78"/>
              </a:rPr>
              <a:t>طغیان تاریخ بیماری</a:t>
            </a:r>
          </a:p>
          <a:p>
            <a:pPr rtl="0" fontAlgn="auto">
              <a:spcBef>
                <a:spcPts val="0"/>
              </a:spcBef>
              <a:spcAft>
                <a:spcPts val="0"/>
              </a:spcAft>
              <a:buNone/>
              <a:defRPr/>
            </a:pPr>
            <a:r>
              <a:rPr lang="en-US" dirty="0" smtClean="0">
                <a:cs typeface="B Yagut" pitchFamily="2" charset="-78"/>
              </a:rPr>
              <a:t>.</a:t>
            </a:r>
            <a:r>
              <a:rPr lang="fa-IR" dirty="0" smtClean="0">
                <a:cs typeface="B Yagut" pitchFamily="2" charset="-78"/>
              </a:rPr>
              <a:t> ابولا مشاهده شده است</a:t>
            </a:r>
          </a:p>
          <a:p>
            <a:pPr rtl="0" fontAlgn="auto">
              <a:spcBef>
                <a:spcPts val="0"/>
              </a:spcBef>
              <a:spcAft>
                <a:spcPts val="0"/>
              </a:spcAft>
              <a:defRPr/>
            </a:pPr>
            <a:endParaRPr lang="fa-IR" dirty="0" smtClean="0">
              <a:cs typeface="B Yagut" pitchFamily="2" charset="-78"/>
            </a:endParaRPr>
          </a:p>
          <a:p>
            <a:pPr rtl="0" fontAlgn="auto">
              <a:spcBef>
                <a:spcPts val="0"/>
              </a:spcBef>
              <a:spcAft>
                <a:spcPts val="0"/>
              </a:spcAft>
              <a:buNone/>
              <a:defRPr/>
            </a:pPr>
            <a:r>
              <a:rPr lang="en-US" dirty="0" smtClean="0">
                <a:cs typeface="B Yagut" pitchFamily="2" charset="-78"/>
              </a:rPr>
              <a:t> </a:t>
            </a:r>
            <a:r>
              <a:rPr lang="fa-IR" dirty="0" smtClean="0">
                <a:cs typeface="B Yagut" pitchFamily="2" charset="-78"/>
              </a:rPr>
              <a:t>این طغیان بزرگترین، پیچیده ترین</a:t>
            </a:r>
          </a:p>
          <a:p>
            <a:pPr rtl="0" fontAlgn="auto">
              <a:spcBef>
                <a:spcPts val="0"/>
              </a:spcBef>
              <a:spcAft>
                <a:spcPts val="0"/>
              </a:spcAft>
              <a:buNone/>
              <a:defRPr/>
            </a:pPr>
            <a:r>
              <a:rPr lang="fa-IR" dirty="0" smtClean="0">
                <a:cs typeface="B Yagut" pitchFamily="2" charset="-78"/>
              </a:rPr>
              <a:t> و شدیدترین طغیانی است که </a:t>
            </a:r>
          </a:p>
          <a:p>
            <a:pPr rtl="0" fontAlgn="auto">
              <a:spcBef>
                <a:spcPts val="0"/>
              </a:spcBef>
              <a:spcAft>
                <a:spcPts val="0"/>
              </a:spcAft>
              <a:buNone/>
              <a:defRPr/>
            </a:pPr>
            <a:r>
              <a:rPr lang="fa-IR" dirty="0" smtClean="0">
                <a:cs typeface="B Yagut" pitchFamily="2" charset="-78"/>
              </a:rPr>
              <a:t>تا کنون در مورد بیماری ابولا </a:t>
            </a:r>
          </a:p>
          <a:p>
            <a:pPr rtl="0" fontAlgn="auto">
              <a:spcBef>
                <a:spcPts val="0"/>
              </a:spcBef>
              <a:spcAft>
                <a:spcPts val="0"/>
              </a:spcAft>
              <a:buNone/>
              <a:defRPr/>
            </a:pPr>
            <a:r>
              <a:rPr lang="en-US" dirty="0" smtClean="0">
                <a:cs typeface="B Yagut" pitchFamily="2" charset="-78"/>
              </a:rPr>
              <a:t>.</a:t>
            </a:r>
            <a:r>
              <a:rPr lang="fa-IR" dirty="0" smtClean="0">
                <a:cs typeface="B Yagut" pitchFamily="2" charset="-78"/>
              </a:rPr>
              <a:t>تجربه شده است</a:t>
            </a:r>
          </a:p>
          <a:p>
            <a:endParaRPr lang="fa-IR" dirty="0">
              <a:cs typeface="B Yagut" pitchFamily="2" charset="-78"/>
            </a:endParaRPr>
          </a:p>
        </p:txBody>
      </p:sp>
      <p:pic>
        <p:nvPicPr>
          <p:cNvPr id="4" name="Picture 2" descr="G:\Asus download\20141011_wom401.png"/>
          <p:cNvPicPr>
            <a:picLocks noChangeAspect="1" noChangeArrowheads="1"/>
          </p:cNvPicPr>
          <p:nvPr/>
        </p:nvPicPr>
        <p:blipFill>
          <a:blip r:embed="rId3" cstate="print"/>
          <a:srcRect b="6596"/>
          <a:stretch>
            <a:fillRect/>
          </a:stretch>
        </p:blipFill>
        <p:spPr bwMode="auto">
          <a:xfrm>
            <a:off x="533400" y="1905000"/>
            <a:ext cx="2819400" cy="3657599"/>
          </a:xfrm>
          <a:prstGeom prst="rect">
            <a:avLst/>
          </a:prstGeom>
          <a:noFill/>
          <a:ln w="9525">
            <a:noFill/>
            <a:miter lim="800000"/>
            <a:headEnd/>
            <a:tailEnd/>
          </a:ln>
        </p:spPr>
      </p:pic>
      <p:pic>
        <p:nvPicPr>
          <p:cNvPr id="6" name="~PP2636.WAV">
            <a:hlinkClick r:id="" action="ppaction://media"/>
          </p:cNvPr>
          <p:cNvPicPr>
            <a:picLocks noRot="1" noChangeAspect="1"/>
          </p:cNvPicPr>
          <p:nvPr>
            <a:wavAudioFile r:embed="rId1" name="~PP2636.WAV"/>
          </p:nvPr>
        </p:nvPicPr>
        <p:blipFill>
          <a:blip r:embed="rId4"/>
          <a:stretch>
            <a:fillRect/>
          </a:stretch>
        </p:blipFill>
        <p:spPr>
          <a:xfrm>
            <a:off x="8696325" y="6410325"/>
            <a:ext cx="304800" cy="304800"/>
          </a:xfrm>
          <a:prstGeom prst="rect">
            <a:avLst/>
          </a:prstGeom>
        </p:spPr>
      </p:pic>
    </p:spTree>
  </p:cSld>
  <p:clrMapOvr>
    <a:masterClrMapping/>
  </p:clrMapOvr>
  <p:transition advTm="20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cs typeface="B Yagut" pitchFamily="2" charset="-78"/>
              </a:rPr>
              <a:t>طغیان ابولا</a:t>
            </a:r>
            <a:endParaRPr lang="fa-IR" sz="3600" b="1" dirty="0">
              <a:cs typeface="B Yagut" pitchFamily="2" charset="-78"/>
            </a:endParaRPr>
          </a:p>
        </p:txBody>
      </p:sp>
      <p:sp>
        <p:nvSpPr>
          <p:cNvPr id="3" name="Content Placeholder 2"/>
          <p:cNvSpPr>
            <a:spLocks noGrp="1"/>
          </p:cNvSpPr>
          <p:nvPr>
            <p:ph idx="1"/>
          </p:nvPr>
        </p:nvSpPr>
        <p:spPr/>
        <p:txBody>
          <a:bodyPr>
            <a:noAutofit/>
          </a:bodyPr>
          <a:lstStyle/>
          <a:p>
            <a:pPr rtl="0" fontAlgn="auto">
              <a:spcBef>
                <a:spcPts val="0"/>
              </a:spcBef>
              <a:spcAft>
                <a:spcPts val="0"/>
              </a:spcAft>
              <a:buNone/>
              <a:defRPr/>
            </a:pPr>
            <a:r>
              <a:rPr lang="fa-IR" sz="2400" dirty="0" smtClean="0">
                <a:cs typeface="B Yagut" pitchFamily="2" charset="-78"/>
              </a:rPr>
              <a:t>در دسامبر 2013 در</a:t>
            </a:r>
          </a:p>
          <a:p>
            <a:pPr rtl="0" fontAlgn="auto">
              <a:spcBef>
                <a:spcPts val="0"/>
              </a:spcBef>
              <a:spcAft>
                <a:spcPts val="0"/>
              </a:spcAft>
              <a:buNone/>
              <a:defRPr/>
            </a:pPr>
            <a:r>
              <a:rPr lang="fa-IR" sz="2400" dirty="0" smtClean="0">
                <a:cs typeface="B Yagut" pitchFamily="2" charset="-78"/>
              </a:rPr>
              <a:t> جنوب شرقی کشور گینه (در غرب آفریقا)</a:t>
            </a:r>
          </a:p>
          <a:p>
            <a:pPr rtl="0" fontAlgn="auto">
              <a:spcBef>
                <a:spcPts val="0"/>
              </a:spcBef>
              <a:spcAft>
                <a:spcPts val="0"/>
              </a:spcAft>
              <a:buNone/>
              <a:defRPr/>
            </a:pPr>
            <a:r>
              <a:rPr lang="fa-IR" sz="2400" dirty="0" smtClean="0">
                <a:cs typeface="B Yagut" pitchFamily="2" charset="-78"/>
              </a:rPr>
              <a:t>باعث مرگ اعضای یک خانواده شد</a:t>
            </a:r>
          </a:p>
          <a:p>
            <a:pPr rtl="0" fontAlgn="auto">
              <a:spcBef>
                <a:spcPts val="0"/>
              </a:spcBef>
              <a:spcAft>
                <a:spcPts val="0"/>
              </a:spcAft>
              <a:buNone/>
              <a:defRPr/>
            </a:pPr>
            <a:r>
              <a:rPr lang="fa-IR" sz="2400" dirty="0" smtClean="0">
                <a:cs typeface="B Yagut" pitchFamily="2" charset="-78"/>
              </a:rPr>
              <a:t> و به تدریج به سایر اعضای</a:t>
            </a:r>
          </a:p>
          <a:p>
            <a:pPr rtl="0" fontAlgn="auto">
              <a:spcBef>
                <a:spcPts val="0"/>
              </a:spcBef>
              <a:spcAft>
                <a:spcPts val="0"/>
              </a:spcAft>
              <a:buNone/>
              <a:defRPr/>
            </a:pPr>
            <a:r>
              <a:rPr lang="fa-IR" sz="2400" dirty="0" smtClean="0">
                <a:cs typeface="B Yagut" pitchFamily="2" charset="-78"/>
              </a:rPr>
              <a:t>فامیل که در مراسم خاکسپاری</a:t>
            </a:r>
          </a:p>
          <a:p>
            <a:pPr rtl="0" fontAlgn="auto">
              <a:spcBef>
                <a:spcPts val="0"/>
              </a:spcBef>
              <a:spcAft>
                <a:spcPts val="0"/>
              </a:spcAft>
              <a:buNone/>
              <a:defRPr/>
            </a:pPr>
            <a:r>
              <a:rPr lang="fa-IR" sz="2400" dirty="0" smtClean="0">
                <a:cs typeface="B Yagut" pitchFamily="2" charset="-78"/>
              </a:rPr>
              <a:t> شرکت کرده بودند سرایت نمود.</a:t>
            </a:r>
          </a:p>
          <a:p>
            <a:pPr rtl="0" fontAlgn="auto">
              <a:spcBef>
                <a:spcPts val="0"/>
              </a:spcBef>
              <a:spcAft>
                <a:spcPts val="0"/>
              </a:spcAft>
              <a:buNone/>
              <a:defRPr/>
            </a:pPr>
            <a:r>
              <a:rPr lang="fa-IR" sz="2400" dirty="0" smtClean="0">
                <a:cs typeface="B Yagut" pitchFamily="2" charset="-78"/>
              </a:rPr>
              <a:t> بعد از دو ماه طغیان بیماری در آن </a:t>
            </a:r>
          </a:p>
          <a:p>
            <a:pPr rtl="0" fontAlgn="auto">
              <a:spcBef>
                <a:spcPts val="0"/>
              </a:spcBef>
              <a:spcAft>
                <a:spcPts val="0"/>
              </a:spcAft>
              <a:buNone/>
              <a:defRPr/>
            </a:pPr>
            <a:r>
              <a:rPr lang="fa-IR" sz="2400" dirty="0" smtClean="0">
                <a:cs typeface="B Yagut" pitchFamily="2" charset="-78"/>
              </a:rPr>
              <a:t>  کشور اعلام شد.وسپس کشورهای </a:t>
            </a:r>
          </a:p>
          <a:p>
            <a:pPr rtl="0" fontAlgn="auto">
              <a:spcBef>
                <a:spcPts val="0"/>
              </a:spcBef>
              <a:spcAft>
                <a:spcPts val="0"/>
              </a:spcAft>
              <a:buNone/>
              <a:defRPr/>
            </a:pPr>
            <a:r>
              <a:rPr lang="fa-IR" sz="2400" dirty="0" smtClean="0">
                <a:cs typeface="B Yagut" pitchFamily="2" charset="-78"/>
              </a:rPr>
              <a:t>گینه و لیبریا و سیرالئون و نیجریه</a:t>
            </a:r>
          </a:p>
          <a:p>
            <a:pPr rtl="0" fontAlgn="auto">
              <a:spcBef>
                <a:spcPts val="0"/>
              </a:spcBef>
              <a:spcAft>
                <a:spcPts val="0"/>
              </a:spcAft>
              <a:buNone/>
              <a:defRPr/>
            </a:pPr>
            <a:r>
              <a:rPr lang="fa-IR" sz="2400" dirty="0" smtClean="0">
                <a:cs typeface="B Yagut" pitchFamily="2" charset="-78"/>
              </a:rPr>
              <a:t> وسنگال را درگیر کرد. </a:t>
            </a:r>
          </a:p>
          <a:p>
            <a:endParaRPr lang="fa-IR" sz="2400" dirty="0">
              <a:cs typeface="B Yagut" pitchFamily="2" charset="-78"/>
            </a:endParaRPr>
          </a:p>
        </p:txBody>
      </p:sp>
      <p:pic>
        <p:nvPicPr>
          <p:cNvPr id="4" name="Picture 7"/>
          <p:cNvPicPr>
            <a:picLocks noChangeAspect="1" noChangeArrowheads="1"/>
          </p:cNvPicPr>
          <p:nvPr/>
        </p:nvPicPr>
        <p:blipFill>
          <a:blip r:embed="rId3" cstate="print"/>
          <a:srcRect/>
          <a:stretch>
            <a:fillRect/>
          </a:stretch>
        </p:blipFill>
        <p:spPr bwMode="auto">
          <a:xfrm>
            <a:off x="415529" y="1905000"/>
            <a:ext cx="3264694" cy="4432300"/>
          </a:xfrm>
          <a:prstGeom prst="rect">
            <a:avLst/>
          </a:prstGeom>
          <a:noFill/>
          <a:ln w="9525">
            <a:noFill/>
            <a:miter lim="800000"/>
            <a:headEnd/>
            <a:tailEnd/>
          </a:ln>
        </p:spPr>
      </p:pic>
      <p:pic>
        <p:nvPicPr>
          <p:cNvPr id="5" name="~PP350.WAV">
            <a:hlinkClick r:id="" action="ppaction://media"/>
          </p:cNvPr>
          <p:cNvPicPr>
            <a:picLocks noRot="1" noChangeAspect="1"/>
          </p:cNvPicPr>
          <p:nvPr>
            <a:wavAudioFile r:embed="rId1" name="~PP350.WAV"/>
          </p:nvPr>
        </p:nvPicPr>
        <p:blipFill>
          <a:blip r:embed="rId4"/>
          <a:stretch>
            <a:fillRect/>
          </a:stretch>
        </p:blipFill>
        <p:spPr>
          <a:xfrm>
            <a:off x="8696325" y="6410325"/>
            <a:ext cx="304800" cy="304800"/>
          </a:xfrm>
          <a:prstGeom prst="rect">
            <a:avLst/>
          </a:prstGeom>
        </p:spPr>
      </p:pic>
    </p:spTree>
  </p:cSld>
  <p:clrMapOvr>
    <a:masterClrMapping/>
  </p:clrMapOvr>
  <p:transition advTm="34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latin typeface="B Mitra,Bold"/>
                <a:cs typeface="B Yagut" pitchFamily="2" charset="-78"/>
              </a:rPr>
              <a:t>ویروس شناسی ابولا</a:t>
            </a:r>
            <a:r>
              <a:rPr lang="fa-IR" dirty="0" smtClean="0">
                <a:latin typeface="Calibri" pitchFamily="34" charset="0"/>
              </a:rPr>
              <a:t/>
            </a:r>
            <a:br>
              <a:rPr lang="fa-IR" dirty="0" smtClean="0">
                <a:latin typeface="Calibri" pitchFamily="34" charset="0"/>
              </a:rPr>
            </a:br>
            <a:endParaRPr lang="fa-IR" dirty="0"/>
          </a:p>
        </p:txBody>
      </p:sp>
      <p:sp>
        <p:nvSpPr>
          <p:cNvPr id="3" name="Content Placeholder 2"/>
          <p:cNvSpPr>
            <a:spLocks noGrp="1"/>
          </p:cNvSpPr>
          <p:nvPr>
            <p:ph idx="1"/>
          </p:nvPr>
        </p:nvSpPr>
        <p:spPr/>
        <p:txBody>
          <a:bodyPr>
            <a:normAutofit/>
          </a:bodyPr>
          <a:lstStyle/>
          <a:p>
            <a:pPr rtl="0" fontAlgn="auto">
              <a:lnSpc>
                <a:spcPct val="150000"/>
              </a:lnSpc>
              <a:spcBef>
                <a:spcPts val="0"/>
              </a:spcBef>
              <a:spcAft>
                <a:spcPts val="0"/>
              </a:spcAft>
              <a:buNone/>
              <a:defRPr/>
            </a:pPr>
            <a:r>
              <a:rPr lang="fa-IR" sz="2800" dirty="0" smtClean="0">
                <a:cs typeface="B Yagut" pitchFamily="2" charset="-78"/>
              </a:rPr>
              <a:t>ویروس ایبولا یک ویروس رشته ای</a:t>
            </a:r>
          </a:p>
          <a:p>
            <a:pPr rtl="0" fontAlgn="auto">
              <a:lnSpc>
                <a:spcPct val="150000"/>
              </a:lnSpc>
              <a:spcBef>
                <a:spcPts val="0"/>
              </a:spcBef>
              <a:spcAft>
                <a:spcPts val="0"/>
              </a:spcAft>
              <a:buNone/>
              <a:defRPr/>
            </a:pPr>
            <a:r>
              <a:rPr lang="fa-IR" sz="2800" dirty="0" smtClean="0">
                <a:cs typeface="B Yagut" pitchFamily="2" charset="-78"/>
              </a:rPr>
              <a:t> شکل و شبیه فیلامان </a:t>
            </a:r>
          </a:p>
          <a:p>
            <a:pPr rtl="0" fontAlgn="auto">
              <a:lnSpc>
                <a:spcPct val="150000"/>
              </a:lnSpc>
              <a:spcBef>
                <a:spcPts val="0"/>
              </a:spcBef>
              <a:spcAft>
                <a:spcPts val="0"/>
              </a:spcAft>
              <a:buNone/>
              <a:defRPr/>
            </a:pPr>
            <a:r>
              <a:rPr lang="fa-IR" sz="2800" dirty="0" smtClean="0">
                <a:cs typeface="B Yagut" pitchFamily="2" charset="-78"/>
              </a:rPr>
              <a:t>می باشد و به همین دلیل</a:t>
            </a:r>
          </a:p>
          <a:p>
            <a:pPr rtl="0" fontAlgn="auto">
              <a:lnSpc>
                <a:spcPct val="150000"/>
              </a:lnSpc>
              <a:spcBef>
                <a:spcPts val="0"/>
              </a:spcBef>
              <a:spcAft>
                <a:spcPts val="0"/>
              </a:spcAft>
              <a:buNone/>
              <a:defRPr/>
            </a:pPr>
            <a:r>
              <a:rPr lang="fa-IR" sz="2800" dirty="0" smtClean="0">
                <a:cs typeface="B Yagut" pitchFamily="2" charset="-78"/>
              </a:rPr>
              <a:t> فیلوویروس نامیده می شود.</a:t>
            </a:r>
          </a:p>
          <a:p>
            <a:pPr rtl="0" fontAlgn="auto">
              <a:lnSpc>
                <a:spcPct val="150000"/>
              </a:lnSpc>
              <a:spcBef>
                <a:spcPts val="0"/>
              </a:spcBef>
              <a:spcAft>
                <a:spcPts val="0"/>
              </a:spcAft>
              <a:buNone/>
              <a:defRPr/>
            </a:pPr>
            <a:r>
              <a:rPr lang="fa-IR" sz="2800" dirty="0" smtClean="0">
                <a:cs typeface="B Yagut" pitchFamily="2" charset="-78"/>
              </a:rPr>
              <a:t>دار است</a:t>
            </a:r>
            <a:r>
              <a:rPr lang="en-US" sz="2800" dirty="0" smtClean="0">
                <a:cs typeface="B Yagut" pitchFamily="2" charset="-78"/>
              </a:rPr>
              <a:t>RNA</a:t>
            </a:r>
            <a:r>
              <a:rPr lang="fa-IR" sz="2800" dirty="0" smtClean="0">
                <a:cs typeface="B Yagut" pitchFamily="2" charset="-78"/>
              </a:rPr>
              <a:t>از انواع ویروس های.</a:t>
            </a:r>
          </a:p>
          <a:p>
            <a:pPr>
              <a:lnSpc>
                <a:spcPct val="150000"/>
              </a:lnSpc>
            </a:pPr>
            <a:endParaRPr lang="fa-IR" sz="2800" dirty="0">
              <a:cs typeface="B Yagut" pitchFamily="2" charset="-78"/>
            </a:endParaRPr>
          </a:p>
        </p:txBody>
      </p:sp>
      <p:pic>
        <p:nvPicPr>
          <p:cNvPr id="4" name="Picture 3"/>
          <p:cNvPicPr>
            <a:picLocks noChangeAspect="1"/>
          </p:cNvPicPr>
          <p:nvPr/>
        </p:nvPicPr>
        <p:blipFill>
          <a:blip r:embed="rId3" cstate="print"/>
          <a:stretch>
            <a:fillRect/>
          </a:stretch>
        </p:blipFill>
        <p:spPr>
          <a:xfrm>
            <a:off x="609600" y="1600200"/>
            <a:ext cx="2414588" cy="2133600"/>
          </a:xfrm>
          <a:prstGeom prst="rect">
            <a:avLst/>
          </a:prstGeom>
          <a:ln>
            <a:noFill/>
          </a:ln>
          <a:effectLst>
            <a:outerShdw blurRad="292100" dist="139700" dir="2700000" algn="tl" rotWithShape="0">
              <a:srgbClr val="333333">
                <a:alpha val="65000"/>
              </a:srgbClr>
            </a:outerShdw>
          </a:effectLst>
        </p:spPr>
      </p:pic>
      <p:pic>
        <p:nvPicPr>
          <p:cNvPr id="5" name="Picture 8"/>
          <p:cNvPicPr>
            <a:picLocks noChangeAspect="1" noChangeArrowheads="1"/>
          </p:cNvPicPr>
          <p:nvPr/>
        </p:nvPicPr>
        <p:blipFill>
          <a:blip r:embed="rId4" cstate="print"/>
          <a:srcRect/>
          <a:stretch>
            <a:fillRect/>
          </a:stretch>
        </p:blipFill>
        <p:spPr bwMode="auto">
          <a:xfrm>
            <a:off x="533400" y="4191000"/>
            <a:ext cx="2402681" cy="2105025"/>
          </a:xfrm>
          <a:prstGeom prst="rect">
            <a:avLst/>
          </a:prstGeom>
          <a:noFill/>
          <a:ln w="9525">
            <a:noFill/>
            <a:miter lim="800000"/>
            <a:headEnd/>
            <a:tailEnd/>
          </a:ln>
        </p:spPr>
      </p:pic>
      <p:pic>
        <p:nvPicPr>
          <p:cNvPr id="6" name="~PP544.WAV">
            <a:hlinkClick r:id="" action="ppaction://media"/>
          </p:cNvPr>
          <p:cNvPicPr>
            <a:picLocks noRot="1" noChangeAspect="1"/>
          </p:cNvPicPr>
          <p:nvPr>
            <a:wavAudioFile r:embed="rId1" name="~PP544.WAV"/>
          </p:nvPr>
        </p:nvPicPr>
        <p:blipFill>
          <a:blip r:embed="rId5"/>
          <a:stretch>
            <a:fillRect/>
          </a:stretch>
        </p:blipFill>
        <p:spPr>
          <a:xfrm>
            <a:off x="8696325" y="6410325"/>
            <a:ext cx="304800" cy="304800"/>
          </a:xfrm>
          <a:prstGeom prst="rect">
            <a:avLst/>
          </a:prstGeom>
        </p:spPr>
      </p:pic>
    </p:spTree>
  </p:cSld>
  <p:clrMapOvr>
    <a:masterClrMapping/>
  </p:clrMapOvr>
  <p:transition advTm="16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5NN7CDR5NKU2-831-1129</_dlc_DocId>
    <_x0646__x0648__x0639__x0020__x062d__x06cc__x0637__x0647_ xmlns="12fdc5dc-769e-4543-b10d-fbea3dac4417">بيماري‌هاي واگير</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زاهدان</_x062f__x0627__x0646__x0634__x06af__x0627__x0647_>
    <_dlc_DocIdUrl xmlns="1047730d-92e1-4018-9084-d932fd3a7f58">
      <Url>http://www.health.gov.ir/hnd/_layouts/DocIdRedir.aspx?ID=5NN7CDR5NKU2-831-1129</Url>
      <Description>5NN7CDR5NKU2-831-1129</Description>
    </_dlc_DocIdUrl>
  </documentManagement>
</p:properties>
</file>

<file path=customXml/itemProps1.xml><?xml version="1.0" encoding="utf-8"?>
<ds:datastoreItem xmlns:ds="http://schemas.openxmlformats.org/officeDocument/2006/customXml" ds:itemID="{A889424E-1048-4AE9-B3E0-6407006E0228}">
  <ds:schemaRefs>
    <ds:schemaRef ds:uri="http://schemas.microsoft.com/sharepoint/v3/contenttype/forms"/>
  </ds:schemaRefs>
</ds:datastoreItem>
</file>

<file path=customXml/itemProps2.xml><?xml version="1.0" encoding="utf-8"?>
<ds:datastoreItem xmlns:ds="http://schemas.openxmlformats.org/officeDocument/2006/customXml" ds:itemID="{005C7B5E-8327-47F7-ACD1-A996F1F8B769}">
  <ds:schemaRefs>
    <ds:schemaRef ds:uri="http://schemas.microsoft.com/sharepoint/events"/>
  </ds:schemaRefs>
</ds:datastoreItem>
</file>

<file path=customXml/itemProps3.xml><?xml version="1.0" encoding="utf-8"?>
<ds:datastoreItem xmlns:ds="http://schemas.openxmlformats.org/officeDocument/2006/customXml" ds:itemID="{DF7D2A2C-B2F2-4B1B-85AA-BAEFC1A6A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D985ED4-E512-4281-8842-CBF6BC261AE5}">
  <ds:schemaRefs>
    <ds:schemaRef ds:uri="12fdc5dc-769e-4543-b10d-fbea3dac4417"/>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http://schemas.openxmlformats.org/package/2006/metadata/core-properties"/>
    <ds:schemaRef ds:uri="1047730d-92e1-4018-9084-d932fd3a7f5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184</TotalTime>
  <Words>2091</Words>
  <Application>Microsoft Office PowerPoint</Application>
  <PresentationFormat>On-screen Show (4:3)</PresentationFormat>
  <Paragraphs>272</Paragraphs>
  <Slides>38</Slides>
  <Notes>0</Notes>
  <HiddenSlides>0</HiddenSlides>
  <MMClips>36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 Mitra,Bold</vt:lpstr>
      <vt:lpstr>B Yagut</vt:lpstr>
      <vt:lpstr>Calibri</vt:lpstr>
      <vt:lpstr>Cambria</vt:lpstr>
      <vt:lpstr>Georgia</vt:lpstr>
      <vt:lpstr>Times New Roman</vt:lpstr>
      <vt:lpstr>Office Theme</vt:lpstr>
      <vt:lpstr>آشنایی با بیماری های واگیر</vt:lpstr>
      <vt:lpstr>مشخصات سند</vt:lpstr>
      <vt:lpstr>اهداف آموزشی </vt:lpstr>
      <vt:lpstr> فهرست عناوین </vt:lpstr>
      <vt:lpstr>مقدمه</vt:lpstr>
      <vt:lpstr>بیماری ابولا</vt:lpstr>
      <vt:lpstr>اپیدمیولوژی بیماری ابولا </vt:lpstr>
      <vt:lpstr>طغیان ابولا</vt:lpstr>
      <vt:lpstr>ویروس شناسی ابولا </vt:lpstr>
      <vt:lpstr>علایم بالینی بیماری ابولا</vt:lpstr>
      <vt:lpstr>راه ابتلا، انتقال و گسترش بیماری </vt:lpstr>
      <vt:lpstr>راه های گسترش بیماری ابولا</vt:lpstr>
      <vt:lpstr>چرخه انتقال ابولا</vt:lpstr>
      <vt:lpstr>طغیان های بیمارستانی</vt:lpstr>
      <vt:lpstr>دوره واگیری بیماری ابولا</vt:lpstr>
      <vt:lpstr>انتقال از طریق اشیاء آلوده</vt:lpstr>
      <vt:lpstr>واجدین شرایط نمونه گیری ابولا </vt:lpstr>
      <vt:lpstr>PowerPoint Presentation</vt:lpstr>
      <vt:lpstr>مراحل پیشرفته بیماری </vt:lpstr>
      <vt:lpstr>تظاهرات خونریزی دهنده </vt:lpstr>
      <vt:lpstr>تظاهرات خونریزی دهنده </vt:lpstr>
      <vt:lpstr>آخرین مراحل بیماری ابولا</vt:lpstr>
      <vt:lpstr>مرحله نقاهت</vt:lpstr>
      <vt:lpstr>مواجهه پرخطر</vt:lpstr>
      <vt:lpstr>مواجهه كم خطر و تماس نامعلوم</vt:lpstr>
      <vt:lpstr>تشخیص آزمایشگاهی  </vt:lpstr>
      <vt:lpstr> توصیه هایی برای جمع آوری ، حمل و نقل و انجام روش آزمایشگاهی بررسی نمونه بیماران مشکوک به ابولا </vt:lpstr>
      <vt:lpstr>تشخیص ویروس</vt:lpstr>
      <vt:lpstr>تشخیص ویروس</vt:lpstr>
      <vt:lpstr> توصیه های پیشگیری و کنترل عفونت در برخورد با بیماران بستری مشکوک یا قطعی ابولا </vt:lpstr>
      <vt:lpstr>استفاده از وسائل حفاظت فردی</vt:lpstr>
      <vt:lpstr>اقدامات بعد از فوت بیمار </vt:lpstr>
      <vt:lpstr>حساسیت و پایدار ویروس ابولا  در خارج ازبدن ودر برابر موادگندزدا </vt:lpstr>
      <vt:lpstr>راه های مقابله با همه گیری های ابولا </vt:lpstr>
      <vt:lpstr>نتیجه گیری</vt:lpstr>
      <vt:lpstr>تمرین نظری</vt:lpstr>
      <vt:lpstr>منابع</vt:lpstr>
      <vt:lpstr>نظرات وپیشنهادات</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EBola</dc:title>
  <dc:creator>behvarzi</dc:creator>
  <cp:lastModifiedBy>Sima Jalali</cp:lastModifiedBy>
  <cp:revision>72</cp:revision>
  <dcterms:created xsi:type="dcterms:W3CDTF">2006-08-16T00:00:00Z</dcterms:created>
  <dcterms:modified xsi:type="dcterms:W3CDTF">2020-12-05T06:00:17Z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7e95c3cd-d60e-4a42-ae15-1332ecb05dea</vt:lpwstr>
  </property>
  <property fmtid="{D5CDD505-2E9C-101B-9397-08002B2CF9AE}" pid="3" name="ContentTypeId">
    <vt:lpwstr>0x01010038EE485FB9274448B5E5B0FF0ECB3346</vt:lpwstr>
  </property>
</Properties>
</file>